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7" r:id="rId3"/>
    <p:sldId id="259" r:id="rId5"/>
    <p:sldId id="290" r:id="rId6"/>
    <p:sldId id="265" r:id="rId7"/>
    <p:sldId id="266" r:id="rId8"/>
    <p:sldId id="268" r:id="rId9"/>
    <p:sldId id="306" r:id="rId10"/>
    <p:sldId id="307" r:id="rId11"/>
    <p:sldId id="308" r:id="rId12"/>
    <p:sldId id="309" r:id="rId13"/>
    <p:sldId id="310" r:id="rId14"/>
    <p:sldId id="312" r:id="rId15"/>
    <p:sldId id="311" r:id="rId16"/>
    <p:sldId id="26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012AD-9BB3-4CF1-94D8-6A868BA50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11CE-AC9F-4A93-958A-5CE05B1E7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505-98D1-4A93-8A76-6A724B1AB5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233805" y="534035"/>
            <a:ext cx="99129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群创体检导检叫号系统维护功能</a:t>
            </a:r>
            <a:r>
              <a:rPr lang="en-US" altLang="zh-CN" sz="6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314575"/>
            <a:ext cx="5164455" cy="4544695"/>
            <a:chOff x="0" y="79375"/>
            <a:chExt cx="7512051" cy="6734176"/>
          </a:xfrm>
        </p:grpSpPr>
        <p:sp>
          <p:nvSpPr>
            <p:cNvPr id="5" name="Freeform 6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2189163" y="5287963"/>
              <a:ext cx="992188" cy="777875"/>
            </a:xfrm>
            <a:custGeom>
              <a:avLst/>
              <a:gdLst>
                <a:gd name="T0" fmla="*/ 0 w 625"/>
                <a:gd name="T1" fmla="*/ 92 h 490"/>
                <a:gd name="T2" fmla="*/ 540 w 625"/>
                <a:gd name="T3" fmla="*/ 0 h 490"/>
                <a:gd name="T4" fmla="*/ 625 w 625"/>
                <a:gd name="T5" fmla="*/ 490 h 490"/>
                <a:gd name="T6" fmla="*/ 0 w 625"/>
                <a:gd name="T7" fmla="*/ 9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490">
                  <a:moveTo>
                    <a:pt x="0" y="92"/>
                  </a:moveTo>
                  <a:lnTo>
                    <a:pt x="540" y="0"/>
                  </a:lnTo>
                  <a:lnTo>
                    <a:pt x="625" y="4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2711450"/>
              <a:ext cx="1587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546350"/>
              <a:ext cx="149225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815975"/>
              <a:ext cx="14922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860425"/>
              <a:ext cx="179388" cy="290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2974975"/>
              <a:ext cx="15716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5"/>
            <p:cNvSpPr/>
            <p:nvPr/>
          </p:nvSpPr>
          <p:spPr bwMode="auto">
            <a:xfrm>
              <a:off x="1152525" y="4292600"/>
              <a:ext cx="747713" cy="709613"/>
            </a:xfrm>
            <a:custGeom>
              <a:avLst/>
              <a:gdLst>
                <a:gd name="T0" fmla="*/ 372 w 471"/>
                <a:gd name="T1" fmla="*/ 447 h 447"/>
                <a:gd name="T2" fmla="*/ 0 w 471"/>
                <a:gd name="T3" fmla="*/ 109 h 447"/>
                <a:gd name="T4" fmla="*/ 100 w 471"/>
                <a:gd name="T5" fmla="*/ 0 h 447"/>
                <a:gd name="T6" fmla="*/ 471 w 471"/>
                <a:gd name="T7" fmla="*/ 339 h 447"/>
                <a:gd name="T8" fmla="*/ 372 w 471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47">
                  <a:moveTo>
                    <a:pt x="372" y="447"/>
                  </a:moveTo>
                  <a:lnTo>
                    <a:pt x="0" y="109"/>
                  </a:lnTo>
                  <a:lnTo>
                    <a:pt x="100" y="0"/>
                  </a:lnTo>
                  <a:lnTo>
                    <a:pt x="471" y="339"/>
                  </a:lnTo>
                  <a:lnTo>
                    <a:pt x="372" y="44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1223963" y="3541713"/>
              <a:ext cx="1416050" cy="1404938"/>
            </a:xfrm>
            <a:custGeom>
              <a:avLst/>
              <a:gdLst>
                <a:gd name="T0" fmla="*/ 282 w 377"/>
                <a:gd name="T1" fmla="*/ 328 h 374"/>
                <a:gd name="T2" fmla="*/ 132 w 377"/>
                <a:gd name="T3" fmla="*/ 335 h 374"/>
                <a:gd name="T4" fmla="*/ 46 w 377"/>
                <a:gd name="T5" fmla="*/ 256 h 374"/>
                <a:gd name="T6" fmla="*/ 39 w 377"/>
                <a:gd name="T7" fmla="*/ 107 h 374"/>
                <a:gd name="T8" fmla="*/ 95 w 377"/>
                <a:gd name="T9" fmla="*/ 46 h 374"/>
                <a:gd name="T10" fmla="*/ 244 w 377"/>
                <a:gd name="T11" fmla="*/ 39 h 374"/>
                <a:gd name="T12" fmla="*/ 330 w 377"/>
                <a:gd name="T13" fmla="*/ 118 h 374"/>
                <a:gd name="T14" fmla="*/ 337 w 377"/>
                <a:gd name="T15" fmla="*/ 267 h 374"/>
                <a:gd name="T16" fmla="*/ 282 w 377"/>
                <a:gd name="T17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4">
                  <a:moveTo>
                    <a:pt x="282" y="328"/>
                  </a:moveTo>
                  <a:cubicBezTo>
                    <a:pt x="242" y="371"/>
                    <a:pt x="175" y="374"/>
                    <a:pt x="132" y="335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3" y="217"/>
                    <a:pt x="0" y="150"/>
                    <a:pt x="39" y="10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34" y="3"/>
                    <a:pt x="201" y="0"/>
                    <a:pt x="244" y="39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73" y="157"/>
                    <a:pt x="377" y="224"/>
                    <a:pt x="337" y="267"/>
                  </a:cubicBezTo>
                  <a:lnTo>
                    <a:pt x="282" y="328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1554163" y="2873375"/>
              <a:ext cx="995363" cy="1069975"/>
            </a:xfrm>
            <a:custGeom>
              <a:avLst/>
              <a:gdLst>
                <a:gd name="T0" fmla="*/ 74 w 265"/>
                <a:gd name="T1" fmla="*/ 263 h 285"/>
                <a:gd name="T2" fmla="*/ 15 w 265"/>
                <a:gd name="T3" fmla="*/ 271 h 285"/>
                <a:gd name="T4" fmla="*/ 18 w 265"/>
                <a:gd name="T5" fmla="*/ 212 h 285"/>
                <a:gd name="T6" fmla="*/ 191 w 265"/>
                <a:gd name="T7" fmla="*/ 22 h 285"/>
                <a:gd name="T8" fmla="*/ 249 w 265"/>
                <a:gd name="T9" fmla="*/ 14 h 285"/>
                <a:gd name="T10" fmla="*/ 247 w 265"/>
                <a:gd name="T11" fmla="*/ 73 h 285"/>
                <a:gd name="T12" fmla="*/ 74 w 265"/>
                <a:gd name="T13" fmla="*/ 2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5">
                  <a:moveTo>
                    <a:pt x="74" y="263"/>
                  </a:moveTo>
                  <a:cubicBezTo>
                    <a:pt x="57" y="281"/>
                    <a:pt x="31" y="285"/>
                    <a:pt x="15" y="271"/>
                  </a:cubicBezTo>
                  <a:cubicBezTo>
                    <a:pt x="0" y="257"/>
                    <a:pt x="1" y="230"/>
                    <a:pt x="18" y="21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208" y="4"/>
                    <a:pt x="234" y="0"/>
                    <a:pt x="249" y="14"/>
                  </a:cubicBezTo>
                  <a:cubicBezTo>
                    <a:pt x="265" y="28"/>
                    <a:pt x="264" y="55"/>
                    <a:pt x="247" y="73"/>
                  </a:cubicBezTo>
                  <a:lnTo>
                    <a:pt x="74" y="263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" name="Freeform 18"/>
            <p:cNvSpPr/>
            <p:nvPr/>
          </p:nvSpPr>
          <p:spPr bwMode="auto">
            <a:xfrm>
              <a:off x="1881188" y="3387725"/>
              <a:ext cx="635000" cy="654050"/>
            </a:xfrm>
            <a:custGeom>
              <a:avLst/>
              <a:gdLst>
                <a:gd name="T0" fmla="*/ 67 w 169"/>
                <a:gd name="T1" fmla="*/ 162 h 174"/>
                <a:gd name="T2" fmla="*/ 20 w 169"/>
                <a:gd name="T3" fmla="*/ 159 h 174"/>
                <a:gd name="T4" fmla="*/ 11 w 169"/>
                <a:gd name="T5" fmla="*/ 111 h 174"/>
                <a:gd name="T6" fmla="*/ 102 w 169"/>
                <a:gd name="T7" fmla="*/ 12 h 174"/>
                <a:gd name="T8" fmla="*/ 150 w 169"/>
                <a:gd name="T9" fmla="*/ 16 h 174"/>
                <a:gd name="T10" fmla="*/ 158 w 169"/>
                <a:gd name="T11" fmla="*/ 63 h 174"/>
                <a:gd name="T12" fmla="*/ 67 w 169"/>
                <a:gd name="T13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74">
                  <a:moveTo>
                    <a:pt x="67" y="162"/>
                  </a:moveTo>
                  <a:cubicBezTo>
                    <a:pt x="56" y="174"/>
                    <a:pt x="35" y="173"/>
                    <a:pt x="20" y="159"/>
                  </a:cubicBezTo>
                  <a:cubicBezTo>
                    <a:pt x="4" y="145"/>
                    <a:pt x="0" y="123"/>
                    <a:pt x="11" y="1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13" y="0"/>
                    <a:pt x="134" y="2"/>
                    <a:pt x="150" y="16"/>
                  </a:cubicBezTo>
                  <a:cubicBezTo>
                    <a:pt x="165" y="30"/>
                    <a:pt x="169" y="51"/>
                    <a:pt x="158" y="63"/>
                  </a:cubicBezTo>
                  <a:lnTo>
                    <a:pt x="67" y="16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25663" y="3613150"/>
              <a:ext cx="627063" cy="649288"/>
            </a:xfrm>
            <a:custGeom>
              <a:avLst/>
              <a:gdLst>
                <a:gd name="T0" fmla="*/ 67 w 167"/>
                <a:gd name="T1" fmla="*/ 161 h 173"/>
                <a:gd name="T2" fmla="*/ 19 w 167"/>
                <a:gd name="T3" fmla="*/ 157 h 173"/>
                <a:gd name="T4" fmla="*/ 10 w 167"/>
                <a:gd name="T5" fmla="*/ 110 h 173"/>
                <a:gd name="T6" fmla="*/ 100 w 167"/>
                <a:gd name="T7" fmla="*/ 12 h 173"/>
                <a:gd name="T8" fmla="*/ 148 w 167"/>
                <a:gd name="T9" fmla="*/ 16 h 173"/>
                <a:gd name="T10" fmla="*/ 156 w 167"/>
                <a:gd name="T11" fmla="*/ 63 h 173"/>
                <a:gd name="T12" fmla="*/ 67 w 167"/>
                <a:gd name="T1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73">
                  <a:moveTo>
                    <a:pt x="67" y="161"/>
                  </a:moveTo>
                  <a:cubicBezTo>
                    <a:pt x="56" y="173"/>
                    <a:pt x="34" y="171"/>
                    <a:pt x="19" y="157"/>
                  </a:cubicBezTo>
                  <a:cubicBezTo>
                    <a:pt x="3" y="143"/>
                    <a:pt x="0" y="122"/>
                    <a:pt x="10" y="1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11" y="0"/>
                    <a:pt x="132" y="2"/>
                    <a:pt x="148" y="16"/>
                  </a:cubicBezTo>
                  <a:cubicBezTo>
                    <a:pt x="163" y="30"/>
                    <a:pt x="167" y="51"/>
                    <a:pt x="156" y="63"/>
                  </a:cubicBezTo>
                  <a:lnTo>
                    <a:pt x="67" y="161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365375" y="3948113"/>
              <a:ext cx="492125" cy="506413"/>
            </a:xfrm>
            <a:custGeom>
              <a:avLst/>
              <a:gdLst>
                <a:gd name="T0" fmla="*/ 52 w 131"/>
                <a:gd name="T1" fmla="*/ 126 h 135"/>
                <a:gd name="T2" fmla="*/ 15 w 131"/>
                <a:gd name="T3" fmla="*/ 123 h 135"/>
                <a:gd name="T4" fmla="*/ 8 w 131"/>
                <a:gd name="T5" fmla="*/ 86 h 135"/>
                <a:gd name="T6" fmla="*/ 78 w 131"/>
                <a:gd name="T7" fmla="*/ 9 h 135"/>
                <a:gd name="T8" fmla="*/ 116 w 131"/>
                <a:gd name="T9" fmla="*/ 12 h 135"/>
                <a:gd name="T10" fmla="*/ 122 w 131"/>
                <a:gd name="T11" fmla="*/ 49 h 135"/>
                <a:gd name="T12" fmla="*/ 52 w 131"/>
                <a:gd name="T13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52" y="126"/>
                  </a:moveTo>
                  <a:cubicBezTo>
                    <a:pt x="44" y="135"/>
                    <a:pt x="27" y="134"/>
                    <a:pt x="15" y="123"/>
                  </a:cubicBezTo>
                  <a:cubicBezTo>
                    <a:pt x="3" y="112"/>
                    <a:pt x="0" y="95"/>
                    <a:pt x="8" y="8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7" y="0"/>
                    <a:pt x="104" y="1"/>
                    <a:pt x="116" y="12"/>
                  </a:cubicBezTo>
                  <a:cubicBezTo>
                    <a:pt x="128" y="23"/>
                    <a:pt x="131" y="40"/>
                    <a:pt x="122" y="49"/>
                  </a:cubicBezTo>
                  <a:lnTo>
                    <a:pt x="52" y="126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976313" y="4327525"/>
              <a:ext cx="909638" cy="855663"/>
            </a:xfrm>
            <a:custGeom>
              <a:avLst/>
              <a:gdLst>
                <a:gd name="T0" fmla="*/ 466 w 573"/>
                <a:gd name="T1" fmla="*/ 539 h 539"/>
                <a:gd name="T2" fmla="*/ 0 w 573"/>
                <a:gd name="T3" fmla="*/ 118 h 539"/>
                <a:gd name="T4" fmla="*/ 109 w 573"/>
                <a:gd name="T5" fmla="*/ 0 h 539"/>
                <a:gd name="T6" fmla="*/ 573 w 573"/>
                <a:gd name="T7" fmla="*/ 423 h 539"/>
                <a:gd name="T8" fmla="*/ 466 w 573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39">
                  <a:moveTo>
                    <a:pt x="466" y="539"/>
                  </a:moveTo>
                  <a:lnTo>
                    <a:pt x="0" y="118"/>
                  </a:lnTo>
                  <a:lnTo>
                    <a:pt x="109" y="0"/>
                  </a:lnTo>
                  <a:lnTo>
                    <a:pt x="573" y="423"/>
                  </a:lnTo>
                  <a:lnTo>
                    <a:pt x="466" y="5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" name="Freeform 22"/>
            <p:cNvSpPr/>
            <p:nvPr/>
          </p:nvSpPr>
          <p:spPr bwMode="auto">
            <a:xfrm>
              <a:off x="1074738" y="4424363"/>
              <a:ext cx="138113" cy="142875"/>
            </a:xfrm>
            <a:custGeom>
              <a:avLst/>
              <a:gdLst>
                <a:gd name="T0" fmla="*/ 31 w 37"/>
                <a:gd name="T1" fmla="*/ 30 h 38"/>
                <a:gd name="T2" fmla="*/ 30 w 37"/>
                <a:gd name="T3" fmla="*/ 6 h 38"/>
                <a:gd name="T4" fmla="*/ 6 w 37"/>
                <a:gd name="T5" fmla="*/ 8 h 38"/>
                <a:gd name="T6" fmla="*/ 7 w 37"/>
                <a:gd name="T7" fmla="*/ 31 h 38"/>
                <a:gd name="T8" fmla="*/ 31 w 3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1" y="30"/>
                  </a:moveTo>
                  <a:cubicBezTo>
                    <a:pt x="37" y="23"/>
                    <a:pt x="37" y="13"/>
                    <a:pt x="30" y="6"/>
                  </a:cubicBezTo>
                  <a:cubicBezTo>
                    <a:pt x="23" y="0"/>
                    <a:pt x="12" y="1"/>
                    <a:pt x="6" y="8"/>
                  </a:cubicBezTo>
                  <a:cubicBezTo>
                    <a:pt x="0" y="14"/>
                    <a:pt x="0" y="25"/>
                    <a:pt x="7" y="31"/>
                  </a:cubicBezTo>
                  <a:cubicBezTo>
                    <a:pt x="14" y="38"/>
                    <a:pt x="25" y="37"/>
                    <a:pt x="31" y="3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0" y="4435475"/>
              <a:ext cx="1795463" cy="2378075"/>
            </a:xfrm>
            <a:custGeom>
              <a:avLst/>
              <a:gdLst>
                <a:gd name="T0" fmla="*/ 1131 w 1131"/>
                <a:gd name="T1" fmla="*/ 497 h 1498"/>
                <a:gd name="T2" fmla="*/ 206 w 1131"/>
                <a:gd name="T3" fmla="*/ 1498 h 1498"/>
                <a:gd name="T4" fmla="*/ 0 w 1131"/>
                <a:gd name="T5" fmla="*/ 1498 h 1498"/>
                <a:gd name="T6" fmla="*/ 0 w 1131"/>
                <a:gd name="T7" fmla="*/ 606 h 1498"/>
                <a:gd name="T8" fmla="*/ 584 w 1131"/>
                <a:gd name="T9" fmla="*/ 0 h 1498"/>
                <a:gd name="T10" fmla="*/ 1131 w 1131"/>
                <a:gd name="T11" fmla="*/ 497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498">
                  <a:moveTo>
                    <a:pt x="1131" y="497"/>
                  </a:moveTo>
                  <a:lnTo>
                    <a:pt x="206" y="1498"/>
                  </a:lnTo>
                  <a:lnTo>
                    <a:pt x="0" y="1498"/>
                  </a:lnTo>
                  <a:lnTo>
                    <a:pt x="0" y="606"/>
                  </a:lnTo>
                  <a:lnTo>
                    <a:pt x="584" y="0"/>
                  </a:lnTo>
                  <a:lnTo>
                    <a:pt x="1131" y="49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1820863" y="5133975"/>
              <a:ext cx="871538" cy="792163"/>
            </a:xfrm>
            <a:custGeom>
              <a:avLst/>
              <a:gdLst>
                <a:gd name="T0" fmla="*/ 0 w 549"/>
                <a:gd name="T1" fmla="*/ 0 h 499"/>
                <a:gd name="T2" fmla="*/ 549 w 549"/>
                <a:gd name="T3" fmla="*/ 0 h 499"/>
                <a:gd name="T4" fmla="*/ 549 w 549"/>
                <a:gd name="T5" fmla="*/ 499 h 499"/>
                <a:gd name="T6" fmla="*/ 0 w 549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49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3541713" y="1641475"/>
              <a:ext cx="280988" cy="341313"/>
            </a:xfrm>
            <a:custGeom>
              <a:avLst/>
              <a:gdLst>
                <a:gd name="T0" fmla="*/ 177 w 177"/>
                <a:gd name="T1" fmla="*/ 215 h 215"/>
                <a:gd name="T2" fmla="*/ 0 w 177"/>
                <a:gd name="T3" fmla="*/ 215 h 215"/>
                <a:gd name="T4" fmla="*/ 52 w 177"/>
                <a:gd name="T5" fmla="*/ 0 h 215"/>
                <a:gd name="T6" fmla="*/ 95 w 177"/>
                <a:gd name="T7" fmla="*/ 29 h 215"/>
                <a:gd name="T8" fmla="*/ 151 w 177"/>
                <a:gd name="T9" fmla="*/ 3 h 215"/>
                <a:gd name="T10" fmla="*/ 177 w 177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5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2271713" y="3847639"/>
              <a:ext cx="1376362" cy="210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/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3816350" y="3847639"/>
              <a:ext cx="1344613" cy="194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/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Rectangle 63"/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1430338" y="3159125"/>
              <a:ext cx="763588" cy="912813"/>
            </a:xfrm>
            <a:custGeom>
              <a:avLst/>
              <a:gdLst>
                <a:gd name="T0" fmla="*/ 84 w 203"/>
                <a:gd name="T1" fmla="*/ 222 h 243"/>
                <a:gd name="T2" fmla="*/ 25 w 203"/>
                <a:gd name="T3" fmla="*/ 230 h 243"/>
                <a:gd name="T4" fmla="*/ 13 w 203"/>
                <a:gd name="T5" fmla="*/ 172 h 243"/>
                <a:gd name="T6" fmla="*/ 120 w 203"/>
                <a:gd name="T7" fmla="*/ 22 h 243"/>
                <a:gd name="T8" fmla="*/ 178 w 203"/>
                <a:gd name="T9" fmla="*/ 14 h 243"/>
                <a:gd name="T10" fmla="*/ 190 w 203"/>
                <a:gd name="T11" fmla="*/ 72 h 243"/>
                <a:gd name="T12" fmla="*/ 84 w 203"/>
                <a:gd name="T13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43">
                  <a:moveTo>
                    <a:pt x="84" y="222"/>
                  </a:moveTo>
                  <a:cubicBezTo>
                    <a:pt x="71" y="240"/>
                    <a:pt x="44" y="243"/>
                    <a:pt x="25" y="230"/>
                  </a:cubicBezTo>
                  <a:cubicBezTo>
                    <a:pt x="6" y="216"/>
                    <a:pt x="0" y="190"/>
                    <a:pt x="13" y="17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32" y="4"/>
                    <a:pt x="159" y="0"/>
                    <a:pt x="178" y="14"/>
                  </a:cubicBezTo>
                  <a:cubicBezTo>
                    <a:pt x="198" y="28"/>
                    <a:pt x="203" y="54"/>
                    <a:pt x="190" y="72"/>
                  </a:cubicBezTo>
                  <a:lnTo>
                    <a:pt x="84" y="22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997575" y="4383088"/>
              <a:ext cx="758825" cy="365125"/>
            </a:xfrm>
            <a:custGeom>
              <a:avLst/>
              <a:gdLst>
                <a:gd name="T0" fmla="*/ 478 w 478"/>
                <a:gd name="T1" fmla="*/ 133 h 230"/>
                <a:gd name="T2" fmla="*/ 29 w 478"/>
                <a:gd name="T3" fmla="*/ 230 h 230"/>
                <a:gd name="T4" fmla="*/ 0 w 478"/>
                <a:gd name="T5" fmla="*/ 97 h 230"/>
                <a:gd name="T6" fmla="*/ 450 w 478"/>
                <a:gd name="T7" fmla="*/ 0 h 230"/>
                <a:gd name="T8" fmla="*/ 478 w 478"/>
                <a:gd name="T9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30">
                  <a:moveTo>
                    <a:pt x="478" y="133"/>
                  </a:moveTo>
                  <a:lnTo>
                    <a:pt x="29" y="230"/>
                  </a:lnTo>
                  <a:lnTo>
                    <a:pt x="0" y="97"/>
                  </a:lnTo>
                  <a:lnTo>
                    <a:pt x="450" y="0"/>
                  </a:lnTo>
                  <a:lnTo>
                    <a:pt x="478" y="13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5667375" y="3470275"/>
              <a:ext cx="1246188" cy="1157288"/>
            </a:xfrm>
            <a:custGeom>
              <a:avLst/>
              <a:gdLst>
                <a:gd name="T0" fmla="*/ 320 w 332"/>
                <a:gd name="T1" fmla="*/ 159 h 308"/>
                <a:gd name="T2" fmla="*/ 246 w 332"/>
                <a:gd name="T3" fmla="*/ 274 h 308"/>
                <a:gd name="T4" fmla="*/ 142 w 332"/>
                <a:gd name="T5" fmla="*/ 297 h 308"/>
                <a:gd name="T6" fmla="*/ 27 w 332"/>
                <a:gd name="T7" fmla="*/ 223 h 308"/>
                <a:gd name="T8" fmla="*/ 11 w 332"/>
                <a:gd name="T9" fmla="*/ 149 h 308"/>
                <a:gd name="T10" fmla="*/ 85 w 332"/>
                <a:gd name="T11" fmla="*/ 34 h 308"/>
                <a:gd name="T12" fmla="*/ 189 w 332"/>
                <a:gd name="T13" fmla="*/ 12 h 308"/>
                <a:gd name="T14" fmla="*/ 304 w 332"/>
                <a:gd name="T15" fmla="*/ 85 h 308"/>
                <a:gd name="T16" fmla="*/ 320 w 332"/>
                <a:gd name="T17" fmla="*/ 15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08">
                  <a:moveTo>
                    <a:pt x="320" y="159"/>
                  </a:moveTo>
                  <a:cubicBezTo>
                    <a:pt x="332" y="211"/>
                    <a:pt x="299" y="263"/>
                    <a:pt x="246" y="27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90" y="308"/>
                    <a:pt x="38" y="275"/>
                    <a:pt x="27" y="223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0" y="97"/>
                    <a:pt x="33" y="46"/>
                    <a:pt x="85" y="34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241" y="0"/>
                    <a:pt x="293" y="33"/>
                    <a:pt x="304" y="85"/>
                  </a:cubicBezTo>
                  <a:lnTo>
                    <a:pt x="320" y="159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491163" y="2917825"/>
              <a:ext cx="476250" cy="1195388"/>
            </a:xfrm>
            <a:custGeom>
              <a:avLst/>
              <a:gdLst>
                <a:gd name="T0" fmla="*/ 123 w 127"/>
                <a:gd name="T1" fmla="*/ 267 h 318"/>
                <a:gd name="T2" fmla="*/ 97 w 127"/>
                <a:gd name="T3" fmla="*/ 314 h 318"/>
                <a:gd name="T4" fmla="*/ 55 w 127"/>
                <a:gd name="T5" fmla="*/ 281 h 318"/>
                <a:gd name="T6" fmla="*/ 5 w 127"/>
                <a:gd name="T7" fmla="*/ 52 h 318"/>
                <a:gd name="T8" fmla="*/ 30 w 127"/>
                <a:gd name="T9" fmla="*/ 4 h 318"/>
                <a:gd name="T10" fmla="*/ 72 w 127"/>
                <a:gd name="T11" fmla="*/ 37 h 318"/>
                <a:gd name="T12" fmla="*/ 123 w 127"/>
                <a:gd name="T13" fmla="*/ 2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18">
                  <a:moveTo>
                    <a:pt x="123" y="267"/>
                  </a:moveTo>
                  <a:cubicBezTo>
                    <a:pt x="127" y="289"/>
                    <a:pt x="116" y="310"/>
                    <a:pt x="97" y="314"/>
                  </a:cubicBezTo>
                  <a:cubicBezTo>
                    <a:pt x="79" y="318"/>
                    <a:pt x="60" y="304"/>
                    <a:pt x="55" y="28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30"/>
                    <a:pt x="11" y="8"/>
                    <a:pt x="30" y="4"/>
                  </a:cubicBezTo>
                  <a:cubicBezTo>
                    <a:pt x="48" y="0"/>
                    <a:pt x="68" y="15"/>
                    <a:pt x="72" y="37"/>
                  </a:cubicBezTo>
                  <a:lnTo>
                    <a:pt x="123" y="26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5307013" y="3805238"/>
              <a:ext cx="874713" cy="825500"/>
            </a:xfrm>
            <a:custGeom>
              <a:avLst/>
              <a:gdLst>
                <a:gd name="T0" fmla="*/ 215 w 233"/>
                <a:gd name="T1" fmla="*/ 141 h 220"/>
                <a:gd name="T2" fmla="*/ 217 w 233"/>
                <a:gd name="T3" fmla="*/ 200 h 220"/>
                <a:gd name="T4" fmla="*/ 158 w 233"/>
                <a:gd name="T5" fmla="*/ 205 h 220"/>
                <a:gd name="T6" fmla="*/ 18 w 233"/>
                <a:gd name="T7" fmla="*/ 79 h 220"/>
                <a:gd name="T8" fmla="*/ 15 w 233"/>
                <a:gd name="T9" fmla="*/ 19 h 220"/>
                <a:gd name="T10" fmla="*/ 75 w 233"/>
                <a:gd name="T11" fmla="*/ 15 h 220"/>
                <a:gd name="T12" fmla="*/ 215 w 233"/>
                <a:gd name="T13" fmla="*/ 1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20">
                  <a:moveTo>
                    <a:pt x="215" y="141"/>
                  </a:moveTo>
                  <a:cubicBezTo>
                    <a:pt x="232" y="156"/>
                    <a:pt x="233" y="183"/>
                    <a:pt x="217" y="200"/>
                  </a:cubicBezTo>
                  <a:cubicBezTo>
                    <a:pt x="201" y="218"/>
                    <a:pt x="175" y="220"/>
                    <a:pt x="158" y="20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" y="64"/>
                    <a:pt x="0" y="37"/>
                    <a:pt x="15" y="19"/>
                  </a:cubicBezTo>
                  <a:cubicBezTo>
                    <a:pt x="31" y="2"/>
                    <a:pt x="58" y="0"/>
                    <a:pt x="75" y="15"/>
                  </a:cubicBezTo>
                  <a:lnTo>
                    <a:pt x="215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5848350" y="3230563"/>
              <a:ext cx="379413" cy="679450"/>
            </a:xfrm>
            <a:custGeom>
              <a:avLst/>
              <a:gdLst>
                <a:gd name="T0" fmla="*/ 97 w 101"/>
                <a:gd name="T1" fmla="*/ 143 h 181"/>
                <a:gd name="T2" fmla="*/ 69 w 101"/>
                <a:gd name="T3" fmla="*/ 177 h 181"/>
                <a:gd name="T4" fmla="*/ 30 w 101"/>
                <a:gd name="T5" fmla="*/ 158 h 181"/>
                <a:gd name="T6" fmla="*/ 3 w 101"/>
                <a:gd name="T7" fmla="*/ 38 h 181"/>
                <a:gd name="T8" fmla="*/ 31 w 101"/>
                <a:gd name="T9" fmla="*/ 4 h 181"/>
                <a:gd name="T10" fmla="*/ 71 w 101"/>
                <a:gd name="T11" fmla="*/ 23 h 181"/>
                <a:gd name="T12" fmla="*/ 97 w 101"/>
                <a:gd name="T1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81">
                  <a:moveTo>
                    <a:pt x="97" y="143"/>
                  </a:moveTo>
                  <a:cubicBezTo>
                    <a:pt x="101" y="158"/>
                    <a:pt x="88" y="173"/>
                    <a:pt x="69" y="177"/>
                  </a:cubicBezTo>
                  <a:cubicBezTo>
                    <a:pt x="50" y="181"/>
                    <a:pt x="33" y="172"/>
                    <a:pt x="30" y="15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23"/>
                    <a:pt x="13" y="8"/>
                    <a:pt x="31" y="4"/>
                  </a:cubicBezTo>
                  <a:cubicBezTo>
                    <a:pt x="50" y="0"/>
                    <a:pt x="68" y="9"/>
                    <a:pt x="71" y="2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6140450" y="3173413"/>
              <a:ext cx="376238" cy="673100"/>
            </a:xfrm>
            <a:custGeom>
              <a:avLst/>
              <a:gdLst>
                <a:gd name="T0" fmla="*/ 97 w 100"/>
                <a:gd name="T1" fmla="*/ 141 h 179"/>
                <a:gd name="T2" fmla="*/ 69 w 100"/>
                <a:gd name="T3" fmla="*/ 175 h 179"/>
                <a:gd name="T4" fmla="*/ 29 w 100"/>
                <a:gd name="T5" fmla="*/ 156 h 179"/>
                <a:gd name="T6" fmla="*/ 3 w 100"/>
                <a:gd name="T7" fmla="*/ 37 h 179"/>
                <a:gd name="T8" fmla="*/ 32 w 100"/>
                <a:gd name="T9" fmla="*/ 4 h 179"/>
                <a:gd name="T10" fmla="*/ 71 w 100"/>
                <a:gd name="T11" fmla="*/ 22 h 179"/>
                <a:gd name="T12" fmla="*/ 97 w 100"/>
                <a:gd name="T13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79">
                  <a:moveTo>
                    <a:pt x="97" y="141"/>
                  </a:moveTo>
                  <a:cubicBezTo>
                    <a:pt x="100" y="156"/>
                    <a:pt x="88" y="171"/>
                    <a:pt x="69" y="175"/>
                  </a:cubicBezTo>
                  <a:cubicBezTo>
                    <a:pt x="50" y="179"/>
                    <a:pt x="32" y="170"/>
                    <a:pt x="29" y="15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23"/>
                    <a:pt x="13" y="8"/>
                    <a:pt x="32" y="4"/>
                  </a:cubicBezTo>
                  <a:cubicBezTo>
                    <a:pt x="50" y="0"/>
                    <a:pt x="68" y="8"/>
                    <a:pt x="71" y="22"/>
                  </a:cubicBezTo>
                  <a:lnTo>
                    <a:pt x="97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Freeform 74"/>
            <p:cNvSpPr/>
            <p:nvPr/>
          </p:nvSpPr>
          <p:spPr bwMode="auto">
            <a:xfrm>
              <a:off x="6470650" y="3255963"/>
              <a:ext cx="293688" cy="527050"/>
            </a:xfrm>
            <a:custGeom>
              <a:avLst/>
              <a:gdLst>
                <a:gd name="T0" fmla="*/ 75 w 78"/>
                <a:gd name="T1" fmla="*/ 111 h 140"/>
                <a:gd name="T2" fmla="*/ 53 w 78"/>
                <a:gd name="T3" fmla="*/ 137 h 140"/>
                <a:gd name="T4" fmla="*/ 22 w 78"/>
                <a:gd name="T5" fmla="*/ 122 h 140"/>
                <a:gd name="T6" fmla="*/ 2 w 78"/>
                <a:gd name="T7" fmla="*/ 29 h 140"/>
                <a:gd name="T8" fmla="*/ 24 w 78"/>
                <a:gd name="T9" fmla="*/ 3 h 140"/>
                <a:gd name="T10" fmla="*/ 55 w 78"/>
                <a:gd name="T11" fmla="*/ 18 h 140"/>
                <a:gd name="T12" fmla="*/ 75 w 78"/>
                <a:gd name="T13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40">
                  <a:moveTo>
                    <a:pt x="75" y="111"/>
                  </a:moveTo>
                  <a:cubicBezTo>
                    <a:pt x="78" y="122"/>
                    <a:pt x="68" y="134"/>
                    <a:pt x="53" y="137"/>
                  </a:cubicBezTo>
                  <a:cubicBezTo>
                    <a:pt x="39" y="140"/>
                    <a:pt x="25" y="134"/>
                    <a:pt x="22" y="1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9" y="7"/>
                    <a:pt x="24" y="3"/>
                  </a:cubicBezTo>
                  <a:cubicBezTo>
                    <a:pt x="39" y="0"/>
                    <a:pt x="53" y="7"/>
                    <a:pt x="55" y="18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5937250" y="4484688"/>
              <a:ext cx="939800" cy="417513"/>
            </a:xfrm>
            <a:custGeom>
              <a:avLst/>
              <a:gdLst>
                <a:gd name="T0" fmla="*/ 592 w 592"/>
                <a:gd name="T1" fmla="*/ 142 h 263"/>
                <a:gd name="T2" fmla="*/ 31 w 592"/>
                <a:gd name="T3" fmla="*/ 263 h 263"/>
                <a:gd name="T4" fmla="*/ 0 w 592"/>
                <a:gd name="T5" fmla="*/ 121 h 263"/>
                <a:gd name="T6" fmla="*/ 561 w 592"/>
                <a:gd name="T7" fmla="*/ 0 h 263"/>
                <a:gd name="T8" fmla="*/ 592 w 592"/>
                <a:gd name="T9" fmla="*/ 1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263">
                  <a:moveTo>
                    <a:pt x="592" y="142"/>
                  </a:moveTo>
                  <a:lnTo>
                    <a:pt x="31" y="263"/>
                  </a:lnTo>
                  <a:lnTo>
                    <a:pt x="0" y="121"/>
                  </a:lnTo>
                  <a:lnTo>
                    <a:pt x="561" y="0"/>
                  </a:lnTo>
                  <a:lnTo>
                    <a:pt x="592" y="1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5997575" y="4706938"/>
              <a:ext cx="128588" cy="127000"/>
            </a:xfrm>
            <a:custGeom>
              <a:avLst/>
              <a:gdLst>
                <a:gd name="T0" fmla="*/ 32 w 34"/>
                <a:gd name="T1" fmla="*/ 14 h 34"/>
                <a:gd name="T2" fmla="*/ 13 w 34"/>
                <a:gd name="T3" fmla="*/ 2 h 34"/>
                <a:gd name="T4" fmla="*/ 2 w 34"/>
                <a:gd name="T5" fmla="*/ 20 h 34"/>
                <a:gd name="T6" fmla="*/ 20 w 34"/>
                <a:gd name="T7" fmla="*/ 32 h 34"/>
                <a:gd name="T8" fmla="*/ 32 w 34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4"/>
                  </a:moveTo>
                  <a:cubicBezTo>
                    <a:pt x="30" y="5"/>
                    <a:pt x="22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ubicBezTo>
                    <a:pt x="3" y="28"/>
                    <a:pt x="12" y="34"/>
                    <a:pt x="20" y="32"/>
                  </a:cubicBezTo>
                  <a:cubicBezTo>
                    <a:pt x="28" y="30"/>
                    <a:pt x="34" y="22"/>
                    <a:pt x="32" y="1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5903913" y="4668838"/>
              <a:ext cx="1608138" cy="2144713"/>
            </a:xfrm>
            <a:custGeom>
              <a:avLst/>
              <a:gdLst>
                <a:gd name="T0" fmla="*/ 1013 w 1013"/>
                <a:gd name="T1" fmla="*/ 1351 h 1351"/>
                <a:gd name="T2" fmla="*/ 319 w 1013"/>
                <a:gd name="T3" fmla="*/ 1351 h 1351"/>
                <a:gd name="T4" fmla="*/ 0 w 1013"/>
                <a:gd name="T5" fmla="*/ 144 h 1351"/>
                <a:gd name="T6" fmla="*/ 660 w 1013"/>
                <a:gd name="T7" fmla="*/ 0 h 1351"/>
                <a:gd name="T8" fmla="*/ 1013 w 1013"/>
                <a:gd name="T9" fmla="*/ 1351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1351">
                  <a:moveTo>
                    <a:pt x="1013" y="1351"/>
                  </a:moveTo>
                  <a:lnTo>
                    <a:pt x="319" y="1351"/>
                  </a:lnTo>
                  <a:lnTo>
                    <a:pt x="0" y="144"/>
                  </a:lnTo>
                  <a:lnTo>
                    <a:pt x="660" y="0"/>
                  </a:lnTo>
                  <a:lnTo>
                    <a:pt x="1013" y="135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/>
            </a:p>
          </p:txBody>
        </p:sp>
        <p:sp>
          <p:nvSpPr>
            <p:cNvPr id="74" name="Rectangle 38"/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Rectangle 47"/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Rectangle 48"/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9" name="MH_SubTitle_1"/>
          <p:cNvSpPr/>
          <p:nvPr>
            <p:custDataLst>
              <p:tags r:id="rId7"/>
            </p:custDataLst>
          </p:nvPr>
        </p:nvSpPr>
        <p:spPr>
          <a:xfrm>
            <a:off x="7064887" y="299466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p>
            <a:pPr algn="ctr"/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系统维护功能</a:t>
            </a:r>
            <a:endParaRPr 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MH_Other_1"/>
          <p:cNvSpPr/>
          <p:nvPr>
            <p:custDataLst>
              <p:tags r:id="rId8"/>
            </p:custDataLst>
          </p:nvPr>
        </p:nvSpPr>
        <p:spPr>
          <a:xfrm>
            <a:off x="6360038" y="299466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anchor="ctr"/>
          <a:p>
            <a:pPr algn="ctr">
              <a:defRPr/>
            </a:pPr>
            <a:r>
              <a:rPr lang="en-US" altLang="zh-CN" sz="32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3200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414145" y="3404235"/>
            <a:ext cx="2275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50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defRPr>
            </a:lvl1pPr>
          </a:lstStyle>
          <a:p>
            <a:pPr algn="ctr" defTabSz="685800"/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608633" y="4244498"/>
            <a:ext cx="184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defTabSz="685800"/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系统功能维护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5305" y="1739900"/>
            <a:ext cx="7259955" cy="438023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671830" y="1739900"/>
            <a:ext cx="2842260" cy="84201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这个是人员维护的界面，可以查看到所有人员的信息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671830" y="3275965"/>
            <a:ext cx="2842260" cy="84201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可以进行新增、修改、删除人员信息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574415" y="2460625"/>
            <a:ext cx="871855" cy="129349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853305" y="664845"/>
            <a:ext cx="3241675" cy="457835"/>
          </a:xfrm>
        </p:spPr>
        <p:txBody>
          <a:bodyPr>
            <a:normAutofit fontScale="90000"/>
          </a:bodyPr>
          <a:p>
            <a:r>
              <a:rPr lang="zh-CN" altLang="en-US"/>
              <a:t>人员维护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系统功能维护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4725" y="1585595"/>
            <a:ext cx="5431155" cy="443865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422910" y="1725930"/>
            <a:ext cx="2842260" cy="84201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这个是人员修改的界面，可以根据实际情况进行修改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422910" y="2825750"/>
            <a:ext cx="2842260" cy="120650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如果当前人员包含了分诊台权限，那么该人员在登录时就可以选择分诊管理，进行登录护士分诊台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endCxn id="3" idx="3"/>
          </p:cNvCxnSpPr>
          <p:nvPr/>
        </p:nvCxnSpPr>
        <p:spPr>
          <a:xfrm flipH="1" flipV="1">
            <a:off x="3265170" y="3429000"/>
            <a:ext cx="2810510" cy="129349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流程图: 可选过程 4"/>
          <p:cNvSpPr/>
          <p:nvPr/>
        </p:nvSpPr>
        <p:spPr>
          <a:xfrm>
            <a:off x="485140" y="4321175"/>
            <a:ext cx="2779395" cy="96710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如果启用分诊台维护权限，那么这个设置按钮就会显示，否则不会显示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6" name="直接箭头连接符 5"/>
          <p:cNvCxnSpPr>
            <a:endCxn id="5" idx="3"/>
          </p:cNvCxnSpPr>
          <p:nvPr/>
        </p:nvCxnSpPr>
        <p:spPr>
          <a:xfrm flipH="1">
            <a:off x="3264535" y="4588510"/>
            <a:ext cx="1613535" cy="21653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3305810" y="4751070"/>
            <a:ext cx="4140835" cy="21082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可选过程 7"/>
          <p:cNvSpPr/>
          <p:nvPr/>
        </p:nvSpPr>
        <p:spPr>
          <a:xfrm>
            <a:off x="9286240" y="4229100"/>
            <a:ext cx="2779395" cy="135953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如果启用管理员权限，那么护士管理、配置管理、维护管理和日志管理中的操作系统日志就会显示，否则不显示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7168515" y="4901565"/>
            <a:ext cx="2117725" cy="1397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155565" y="2028825"/>
            <a:ext cx="4065905" cy="255968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图: 可选过程 11"/>
          <p:cNvSpPr/>
          <p:nvPr/>
        </p:nvSpPr>
        <p:spPr>
          <a:xfrm>
            <a:off x="526415" y="5511800"/>
            <a:ext cx="2779395" cy="94742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点击科室权限文本框进行选择绑定当前人员可管理的科室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305810" y="5450205"/>
            <a:ext cx="3556000" cy="50736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系统功能维护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3060" y="1722755"/>
            <a:ext cx="7567930" cy="4779645"/>
          </a:xfrm>
          <a:prstGeom prst="rect">
            <a:avLst/>
          </a:prstGeom>
        </p:spPr>
      </p:pic>
      <p:sp>
        <p:nvSpPr>
          <p:cNvPr id="3" name="流程图: 可选过程 2"/>
          <p:cNvSpPr/>
          <p:nvPr/>
        </p:nvSpPr>
        <p:spPr>
          <a:xfrm>
            <a:off x="556260" y="2192655"/>
            <a:ext cx="3238500" cy="58356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点击</a:t>
            </a:r>
            <a:r>
              <a:rPr lang="en-US" altLang="zh-CN" sz="1600">
                <a:solidFill>
                  <a:schemeClr val="tx1"/>
                </a:solidFill>
              </a:rPr>
              <a:t>“</a:t>
            </a:r>
            <a:r>
              <a:rPr lang="zh-CN" altLang="en-US" sz="1600">
                <a:solidFill>
                  <a:schemeClr val="tx1"/>
                </a:solidFill>
              </a:rPr>
              <a:t>日志查询</a:t>
            </a:r>
            <a:r>
              <a:rPr lang="en-US" altLang="zh-CN" sz="1600">
                <a:solidFill>
                  <a:schemeClr val="tx1"/>
                </a:solidFill>
              </a:rPr>
              <a:t>”</a:t>
            </a:r>
            <a:r>
              <a:rPr lang="zh-CN" altLang="en-US" sz="1600">
                <a:solidFill>
                  <a:schemeClr val="tx1"/>
                </a:solidFill>
              </a:rPr>
              <a:t>打开日志查询窗口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endCxn id="3" idx="3"/>
          </p:cNvCxnSpPr>
          <p:nvPr/>
        </p:nvCxnSpPr>
        <p:spPr>
          <a:xfrm flipH="1">
            <a:off x="3794760" y="2134235"/>
            <a:ext cx="1092835" cy="35052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流程图: 可选过程 3"/>
          <p:cNvSpPr/>
          <p:nvPr/>
        </p:nvSpPr>
        <p:spPr>
          <a:xfrm>
            <a:off x="556260" y="3527425"/>
            <a:ext cx="3239135" cy="58356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可以模糊查询出对系统所有操作的日志信息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5" name="直接箭头连接符 4"/>
          <p:cNvCxnSpPr>
            <a:endCxn id="4" idx="3"/>
          </p:cNvCxnSpPr>
          <p:nvPr/>
        </p:nvCxnSpPr>
        <p:spPr>
          <a:xfrm flipH="1">
            <a:off x="3795395" y="3073400"/>
            <a:ext cx="5098415" cy="74612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853305" y="664845"/>
            <a:ext cx="3241675" cy="457835"/>
          </a:xfrm>
        </p:spPr>
        <p:txBody>
          <a:bodyPr>
            <a:normAutofit fontScale="90000"/>
          </a:bodyPr>
          <a:p>
            <a:r>
              <a:rPr lang="zh-CN" altLang="en-US"/>
              <a:t>日志查询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系统维护功能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675" y="1678940"/>
            <a:ext cx="6754495" cy="454660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422910" y="1725930"/>
            <a:ext cx="3225165" cy="57340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点击配置管理打开配置管理窗口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endCxn id="4" idx="3"/>
          </p:cNvCxnSpPr>
          <p:nvPr/>
        </p:nvCxnSpPr>
        <p:spPr>
          <a:xfrm flipH="1" flipV="1">
            <a:off x="3648075" y="2012950"/>
            <a:ext cx="1546225" cy="16954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流程图: 可选过程 4"/>
          <p:cNvSpPr/>
          <p:nvPr/>
        </p:nvSpPr>
        <p:spPr>
          <a:xfrm>
            <a:off x="422910" y="3540760"/>
            <a:ext cx="3225165" cy="71691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可以根据实际情况对系统的一些配置进行配置</a:t>
            </a:r>
            <a:endParaRPr lang="zh-CN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5266327" y="1027042"/>
            <a:ext cx="6925673" cy="5830957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74644" y="2363688"/>
            <a:ext cx="5400600" cy="101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总结完毕！</a:t>
            </a:r>
            <a:endParaRPr lang="en-US" altLang="zh-CN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4644" y="3460377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75000"/>
                  </a:schemeClr>
                </a:solidFill>
              </a:rPr>
              <a:t>yan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 a culture</a:t>
            </a:r>
            <a:endParaRPr lang="en-US" altLang="zh-CN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8385" y="1336719"/>
            <a:ext cx="3266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41733" y="4063487"/>
            <a:ext cx="43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新品发布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项目展示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商务展示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5"/>
          <p:cNvGrpSpPr/>
          <p:nvPr/>
        </p:nvGrpSpPr>
        <p:grpSpPr>
          <a:xfrm>
            <a:off x="947531" y="4522637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29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10"/>
          <p:cNvGrpSpPr/>
          <p:nvPr/>
        </p:nvGrpSpPr>
        <p:grpSpPr>
          <a:xfrm>
            <a:off x="2056961" y="4513452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4194632" y="4519026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86"/>
          <p:cNvSpPr>
            <a:spLocks noEditPoints="1"/>
          </p:cNvSpPr>
          <p:nvPr/>
        </p:nvSpPr>
        <p:spPr bwMode="auto">
          <a:xfrm>
            <a:off x="3129135" y="4511366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Group 32"/>
          <p:cNvGrpSpPr/>
          <p:nvPr/>
        </p:nvGrpSpPr>
        <p:grpSpPr>
          <a:xfrm>
            <a:off x="5269976" y="4522938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904971" y="4511366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829624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764127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691953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947531" y="5715037"/>
            <a:ext cx="2047002" cy="335372"/>
            <a:chOff x="4902198" y="3898900"/>
            <a:chExt cx="2387602" cy="375420"/>
          </a:xfrm>
          <a:solidFill>
            <a:srgbClr val="476263"/>
          </a:solidFill>
          <a:effectLst/>
        </p:grpSpPr>
        <p:sp>
          <p:nvSpPr>
            <p:cNvPr id="47" name="PA_圆角矩形 7"/>
            <p:cNvSpPr/>
            <p:nvPr>
              <p:custDataLst>
                <p:tags r:id="rId2"/>
              </p:custDataLst>
            </p:nvPr>
          </p:nvSpPr>
          <p:spPr>
            <a:xfrm>
              <a:off x="4902198" y="3898900"/>
              <a:ext cx="2387602" cy="37542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200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8" name="PA_文本框 6"/>
            <p:cNvSpPr txBox="1"/>
            <p:nvPr>
              <p:custDataLst>
                <p:tags r:id="rId3"/>
              </p:custDataLst>
            </p:nvPr>
          </p:nvSpPr>
          <p:spPr>
            <a:xfrm>
              <a:off x="5004992" y="3917333"/>
              <a:ext cx="2179464" cy="34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2021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月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15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日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40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4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21" grpId="0"/>
      <p:bldP spid="22" grpId="0"/>
      <p:bldP spid="27" grpId="0"/>
      <p:bldP spid="27" grpId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28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ONE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554172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605964"/>
            <a:ext cx="4468868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系统维护功能</a:t>
            </a:r>
            <a:endParaRPr lang="zh-CN" altLang="en-US" sz="5400" b="1" dirty="0">
              <a:solidFill>
                <a:srgbClr val="394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6195536" y="3685489"/>
            <a:ext cx="18783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系统流程维护操作说明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685489"/>
            <a:ext cx="157353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系统功能介绍说明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系统维护功能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865" y="1574800"/>
            <a:ext cx="6605270" cy="3994785"/>
          </a:xfrm>
          <a:prstGeom prst="rect">
            <a:avLst/>
          </a:prstGeom>
        </p:spPr>
      </p:pic>
      <p:sp>
        <p:nvSpPr>
          <p:cNvPr id="5" name="流程图: 可选过程 4"/>
          <p:cNvSpPr/>
          <p:nvPr/>
        </p:nvSpPr>
        <p:spPr>
          <a:xfrm>
            <a:off x="417830" y="1853565"/>
            <a:ext cx="4021455" cy="272097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在</a:t>
            </a:r>
            <a:r>
              <a:rPr lang="en-US" altLang="zh-CN" sz="1600">
                <a:solidFill>
                  <a:schemeClr val="tx1"/>
                </a:solidFill>
              </a:rPr>
              <a:t>OutputClient</a:t>
            </a:r>
            <a:r>
              <a:rPr lang="zh-CN" altLang="en-US" sz="1600">
                <a:solidFill>
                  <a:schemeClr val="tx1"/>
                </a:solidFill>
              </a:rPr>
              <a:t>文件下的witLocal.xml配置文件中可以进行配置登录的科室和诊室，登录界面输入用户工号，科室和诊室就自动绑定，如果科室</a:t>
            </a:r>
            <a:r>
              <a:rPr lang="en-US" altLang="zh-CN" sz="1600">
                <a:solidFill>
                  <a:schemeClr val="tx1"/>
                </a:solidFill>
              </a:rPr>
              <a:t>id</a:t>
            </a:r>
            <a:r>
              <a:rPr lang="zh-CN" altLang="en-US" sz="1600">
                <a:solidFill>
                  <a:schemeClr val="tx1"/>
                </a:solidFill>
              </a:rPr>
              <a:t>和诊室</a:t>
            </a:r>
            <a:r>
              <a:rPr lang="en-US" altLang="zh-CN" sz="1600">
                <a:solidFill>
                  <a:schemeClr val="tx1"/>
                </a:solidFill>
              </a:rPr>
              <a:t>id</a:t>
            </a:r>
            <a:r>
              <a:rPr lang="zh-CN" altLang="en-US" sz="1600">
                <a:solidFill>
                  <a:schemeClr val="tx1"/>
                </a:solidFill>
              </a:rPr>
              <a:t>为空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在登录界面</a:t>
            </a:r>
            <a:r>
              <a:rPr lang="zh-CN" altLang="en-US" sz="1600">
                <a:solidFill>
                  <a:schemeClr val="tx1"/>
                </a:solidFill>
              </a:rPr>
              <a:t>就可以选择其它的科室和诊室进行登录</a:t>
            </a:r>
            <a:endParaRPr lang="zh-CN" altLang="en-US" sz="1600">
              <a:solidFill>
                <a:schemeClr val="tx1"/>
              </a:solidFill>
            </a:endParaRPr>
          </a:p>
          <a:p>
            <a:pPr algn="ctr"/>
            <a:endParaRPr lang="zh-CN" altLang="en-US" sz="1600">
              <a:solidFill>
                <a:srgbClr val="FF0000"/>
              </a:solidFill>
            </a:endParaRPr>
          </a:p>
          <a:p>
            <a:pPr algn="ctr"/>
            <a:endParaRPr lang="zh-CN" altLang="en-US" sz="1600">
              <a:solidFill>
                <a:srgbClr val="FF0000"/>
              </a:solidFill>
            </a:endParaRPr>
          </a:p>
          <a:p>
            <a:pPr algn="ctr"/>
            <a:r>
              <a:rPr lang="zh-CN" altLang="en-US" sz="1600">
                <a:solidFill>
                  <a:srgbClr val="FF0000"/>
                </a:solidFill>
              </a:rPr>
              <a:t>SELECT*FROM  Room 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305" y="664845"/>
            <a:ext cx="3241675" cy="457835"/>
          </a:xfrm>
        </p:spPr>
        <p:txBody>
          <a:bodyPr>
            <a:normAutofit fontScale="90000"/>
          </a:bodyPr>
          <a:p>
            <a:r>
              <a:rPr lang="zh-CN" altLang="en-US"/>
              <a:t>诊室登录绑定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系统维护功能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408305" y="2310765"/>
            <a:ext cx="3408045" cy="44958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1600">
                <a:solidFill>
                  <a:schemeClr val="tx1"/>
                </a:solidFill>
              </a:rPr>
              <a:t>1</a:t>
            </a:r>
            <a:r>
              <a:rPr lang="zh-CN" altLang="en-US" sz="1600">
                <a:solidFill>
                  <a:schemeClr val="tx1"/>
                </a:solidFill>
              </a:rPr>
              <a:t>、点击护士管理打开护士管理界面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6" name="流程图: 可选过程 15"/>
          <p:cNvSpPr/>
          <p:nvPr/>
        </p:nvSpPr>
        <p:spPr>
          <a:xfrm>
            <a:off x="408305" y="3757930"/>
            <a:ext cx="3408045" cy="57340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1600">
                <a:solidFill>
                  <a:schemeClr val="tx1"/>
                </a:solidFill>
              </a:rPr>
              <a:t>2</a:t>
            </a:r>
            <a:r>
              <a:rPr lang="zh-CN" altLang="en-US" sz="1600">
                <a:solidFill>
                  <a:schemeClr val="tx1"/>
                </a:solidFill>
              </a:rPr>
              <a:t>、点击人员可以查看当前人员所绑定的科室信息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0595" y="2644140"/>
            <a:ext cx="6062345" cy="376174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3813810" y="4060825"/>
            <a:ext cx="2684145" cy="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流程图: 可选过程 2"/>
          <p:cNvSpPr/>
          <p:nvPr/>
        </p:nvSpPr>
        <p:spPr>
          <a:xfrm>
            <a:off x="6085205" y="1632585"/>
            <a:ext cx="4585970" cy="44958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1600">
                <a:solidFill>
                  <a:schemeClr val="tx1"/>
                </a:solidFill>
              </a:rPr>
              <a:t>3</a:t>
            </a:r>
            <a:r>
              <a:rPr lang="zh-CN" altLang="en-US" sz="1600">
                <a:solidFill>
                  <a:schemeClr val="tx1"/>
                </a:solidFill>
              </a:rPr>
              <a:t>、选中需要绑定的科室后，点击绑定即可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>
            <a:endCxn id="14" idx="3"/>
          </p:cNvCxnSpPr>
          <p:nvPr/>
        </p:nvCxnSpPr>
        <p:spPr>
          <a:xfrm flipH="1" flipV="1">
            <a:off x="3816350" y="2535555"/>
            <a:ext cx="1118870" cy="48069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849235" y="2144395"/>
            <a:ext cx="469265" cy="148526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853305" y="664845"/>
            <a:ext cx="3241675" cy="457835"/>
          </a:xfrm>
        </p:spPr>
        <p:txBody>
          <a:bodyPr>
            <a:normAutofit fontScale="90000"/>
          </a:bodyPr>
          <a:p>
            <a:r>
              <a:rPr lang="zh-CN" altLang="en-US"/>
              <a:t>账号显示科室绑定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系统功能维护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2628265"/>
            <a:ext cx="6360795" cy="3381375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485140" y="2540635"/>
            <a:ext cx="3408045" cy="102362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点击</a:t>
            </a:r>
            <a:r>
              <a:rPr lang="en-US" altLang="zh-CN" sz="1600">
                <a:solidFill>
                  <a:schemeClr val="tx1"/>
                </a:solidFill>
              </a:rPr>
              <a:t>“</a:t>
            </a:r>
            <a:r>
              <a:rPr lang="zh-CN" altLang="en-US" sz="1600">
                <a:solidFill>
                  <a:schemeClr val="tx1"/>
                </a:solidFill>
              </a:rPr>
              <a:t>维护管理</a:t>
            </a:r>
            <a:r>
              <a:rPr lang="en-US" altLang="zh-CN" sz="1600">
                <a:solidFill>
                  <a:schemeClr val="tx1"/>
                </a:solidFill>
              </a:rPr>
              <a:t>”</a:t>
            </a:r>
            <a:r>
              <a:rPr lang="zh-CN" altLang="en-US" sz="1600">
                <a:solidFill>
                  <a:schemeClr val="tx1"/>
                </a:solidFill>
              </a:rPr>
              <a:t>打开维护窗口，可以进行科室维护，诊室维护，项目维护和人员维护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4746625" y="1574800"/>
            <a:ext cx="2699385" cy="68834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选中当前科室可以查看当前科室下的所有诊室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7921625" y="1574800"/>
            <a:ext cx="2699385" cy="68834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选中当前科室可以查看当前科室下的所有项目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400050" y="4163060"/>
            <a:ext cx="3578860" cy="49720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可以进行新增、修改、删除科室信息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947795" y="2968625"/>
            <a:ext cx="1534160" cy="3810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7" idx="3"/>
          </p:cNvCxnSpPr>
          <p:nvPr/>
        </p:nvCxnSpPr>
        <p:spPr>
          <a:xfrm flipH="1">
            <a:off x="3978910" y="3514725"/>
            <a:ext cx="2068195" cy="89725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6276975" y="2287905"/>
            <a:ext cx="1246505" cy="115951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8060055" y="2259330"/>
            <a:ext cx="1006475" cy="117856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305" y="664845"/>
            <a:ext cx="3241675" cy="457835"/>
          </a:xfrm>
        </p:spPr>
        <p:txBody>
          <a:bodyPr>
            <a:normAutofit fontScale="90000"/>
          </a:bodyPr>
          <a:p>
            <a:r>
              <a:rPr lang="zh-CN" altLang="en-US"/>
              <a:t>科室、诊室维护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系统功能维护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420" y="1782445"/>
            <a:ext cx="4161155" cy="410083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1264920" y="2272030"/>
            <a:ext cx="3408045" cy="84201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这个是修改科室信息的界面，可以根据实际情况进行修改相关信息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3305" y="664845"/>
            <a:ext cx="3241675" cy="457835"/>
          </a:xfrm>
        </p:spPr>
        <p:txBody>
          <a:bodyPr>
            <a:normAutofit fontScale="90000"/>
          </a:bodyPr>
          <a:p>
            <a:r>
              <a:rPr lang="zh-CN" altLang="en-US"/>
              <a:t>科室维护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系统功能维护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767715" y="1720850"/>
            <a:ext cx="3408045" cy="84201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这个是诊室维护的界面，可以查看指定科室下的所有诊室信息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767715" y="3103880"/>
            <a:ext cx="3408045" cy="49720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可以进行新增、修改、删除诊室</a:t>
            </a:r>
            <a:endParaRPr lang="zh-CN" altLang="en-US" sz="160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6805" y="1720850"/>
            <a:ext cx="5977255" cy="4547235"/>
          </a:xfrm>
          <a:prstGeom prst="rect">
            <a:avLst/>
          </a:prstGeom>
        </p:spPr>
      </p:pic>
      <p:cxnSp>
        <p:nvCxnSpPr>
          <p:cNvPr id="9" name="直接箭头连接符 8"/>
          <p:cNvCxnSpPr>
            <a:endCxn id="3" idx="3"/>
          </p:cNvCxnSpPr>
          <p:nvPr/>
        </p:nvCxnSpPr>
        <p:spPr>
          <a:xfrm flipH="1">
            <a:off x="4175760" y="2517775"/>
            <a:ext cx="826770" cy="83502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853305" y="664845"/>
            <a:ext cx="3241675" cy="457835"/>
          </a:xfrm>
        </p:spPr>
        <p:txBody>
          <a:bodyPr>
            <a:normAutofit fontScale="90000"/>
          </a:bodyPr>
          <a:p>
            <a:r>
              <a:rPr lang="zh-CN" altLang="en-US"/>
              <a:t>诊室维护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系统功能维护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9830" y="1535430"/>
            <a:ext cx="6353810" cy="445008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767715" y="1720850"/>
            <a:ext cx="3408045" cy="84201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这个是修改诊室的界面，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可以根据实际情况进行修改相关信息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767715" y="3477260"/>
            <a:ext cx="3408045" cy="84201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如果该诊室设置了停诊，这个背景颜色就变成了灰色，红色背景代表该诊室是开诊状态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4244975" y="3898265"/>
            <a:ext cx="3536950" cy="24892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4206875" y="2479675"/>
            <a:ext cx="2223770" cy="124587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4235450" y="4070985"/>
            <a:ext cx="2272030" cy="98679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系统功能维护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8790" y="1653540"/>
            <a:ext cx="4602480" cy="418465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767715" y="1720850"/>
            <a:ext cx="3408045" cy="842010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这个是项目维护的界面，可以查看指定科室下的所有项目信息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767715" y="3103880"/>
            <a:ext cx="3408045" cy="49720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/>
                </a:solidFill>
              </a:rPr>
              <a:t>可以进行新增、修改、删除项目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endCxn id="3" idx="3"/>
          </p:cNvCxnSpPr>
          <p:nvPr/>
        </p:nvCxnSpPr>
        <p:spPr>
          <a:xfrm flipH="1">
            <a:off x="4175760" y="2364740"/>
            <a:ext cx="1478280" cy="98806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853305" y="664845"/>
            <a:ext cx="3241675" cy="457835"/>
          </a:xfrm>
        </p:spPr>
        <p:txBody>
          <a:bodyPr>
            <a:normAutofit fontScale="90000"/>
          </a:bodyPr>
          <a:p>
            <a:r>
              <a:rPr lang="zh-CN" altLang="en-US"/>
              <a:t>项目维护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ags/tag1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WPS 演示</Application>
  <PresentationFormat>宽屏</PresentationFormat>
  <Paragraphs>147</Paragraphs>
  <Slides>14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Impact</vt:lpstr>
      <vt:lpstr>微软雅黑</vt:lpstr>
      <vt:lpstr>方正正粗黑简体</vt:lpstr>
      <vt:lpstr>黑体</vt:lpstr>
      <vt:lpstr>Calibri</vt:lpstr>
      <vt:lpstr>Segoe UI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##智</cp:lastModifiedBy>
  <cp:revision>248</cp:revision>
  <dcterms:created xsi:type="dcterms:W3CDTF">2019-07-14T05:36:00Z</dcterms:created>
  <dcterms:modified xsi:type="dcterms:W3CDTF">2021-05-13T03:31:46Z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52DA1CD387484006BACC8E8C01AACD6F</vt:lpwstr>
  </property>
</Properties>
</file>