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7" r:id="rId3"/>
    <p:sldId id="259" r:id="rId5"/>
    <p:sldId id="290" r:id="rId6"/>
    <p:sldId id="265" r:id="rId7"/>
    <p:sldId id="266" r:id="rId8"/>
    <p:sldId id="268" r:id="rId9"/>
    <p:sldId id="306" r:id="rId10"/>
    <p:sldId id="270" r:id="rId11"/>
    <p:sldId id="269" r:id="rId12"/>
    <p:sldId id="288" r:id="rId13"/>
    <p:sldId id="289" r:id="rId14"/>
    <p:sldId id="291" r:id="rId15"/>
    <p:sldId id="260" r:id="rId16"/>
    <p:sldId id="292" r:id="rId17"/>
    <p:sldId id="272" r:id="rId18"/>
    <p:sldId id="271" r:id="rId19"/>
    <p:sldId id="273" r:id="rId20"/>
    <p:sldId id="274" r:id="rId21"/>
    <p:sldId id="307" r:id="rId22"/>
    <p:sldId id="263"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5" autoAdjust="0"/>
    <p:restoredTop sz="94660"/>
  </p:normalViewPr>
  <p:slideViewPr>
    <p:cSldViewPr snapToGrid="0">
      <p:cViewPr varScale="1">
        <p:scale>
          <a:sx n="116" d="100"/>
          <a:sy n="116"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9.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012AD-9BB3-4CF1-94D8-6A868BA50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8264F-B12E-45F9-B9EB-4A7441D556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F4111CE-AC9F-4A93-958A-5CE05B1E73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52B505-98D1-4A93-8A76-6A724B1AB54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111CE-AC9F-4A93-958A-5CE05B1E73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2B505-98D1-4A93-8A76-6A724B1AB5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778000" y="534035"/>
            <a:ext cx="9530715" cy="1106805"/>
          </a:xfrm>
          <a:prstGeom prst="rect">
            <a:avLst/>
          </a:prstGeom>
          <a:noFill/>
        </p:spPr>
        <p:txBody>
          <a:bodyPr wrap="square" rtlCol="0">
            <a:spAutoFit/>
          </a:bodyPr>
          <a:lstStyle/>
          <a:p>
            <a:r>
              <a:rPr lang="zh-CN" altLang="en-US" sz="6600" b="1" dirty="0" smtClean="0">
                <a:solidFill>
                  <a:srgbClr val="C00000"/>
                </a:solidFill>
                <a:latin typeface="Impact" panose="020B0806030902050204" pitchFamily="34" charset="0"/>
                <a:ea typeface="微软雅黑" panose="020B0503020204020204" pitchFamily="34" charset="-122"/>
              </a:rPr>
              <a:t>群创体检导检叫号系统</a:t>
            </a:r>
            <a:r>
              <a:rPr lang="en-US" altLang="zh-CN" sz="6600" dirty="0" smtClean="0">
                <a:solidFill>
                  <a:srgbClr val="C00000"/>
                </a:solidFill>
                <a:latin typeface="微软雅黑" panose="020B0503020204020204" pitchFamily="34" charset="-122"/>
                <a:ea typeface="微软雅黑" panose="020B0503020204020204" pitchFamily="34" charset="-122"/>
              </a:rPr>
              <a:t> </a:t>
            </a:r>
            <a:endParaRPr lang="en-US" altLang="zh-CN" sz="1600" dirty="0">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0" y="2314575"/>
            <a:ext cx="5164455" cy="4544695"/>
            <a:chOff x="0" y="79375"/>
            <a:chExt cx="7512051" cy="6734176"/>
          </a:xfrm>
        </p:grpSpPr>
        <p:sp>
          <p:nvSpPr>
            <p:cNvPr id="5" name="Freeform 6"/>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Freeform 7"/>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Freeform 8"/>
            <p:cNvSpPr/>
            <p:nvPr/>
          </p:nvSpPr>
          <p:spPr bwMode="auto">
            <a:xfrm>
              <a:off x="2189163" y="5287963"/>
              <a:ext cx="992188" cy="777875"/>
            </a:xfrm>
            <a:custGeom>
              <a:avLst/>
              <a:gdLst>
                <a:gd name="T0" fmla="*/ 0 w 625"/>
                <a:gd name="T1" fmla="*/ 92 h 490"/>
                <a:gd name="T2" fmla="*/ 540 w 625"/>
                <a:gd name="T3" fmla="*/ 0 h 490"/>
                <a:gd name="T4" fmla="*/ 625 w 625"/>
                <a:gd name="T5" fmla="*/ 490 h 490"/>
                <a:gd name="T6" fmla="*/ 0 w 625"/>
                <a:gd name="T7" fmla="*/ 92 h 490"/>
              </a:gdLst>
              <a:ahLst/>
              <a:cxnLst>
                <a:cxn ang="0">
                  <a:pos x="T0" y="T1"/>
                </a:cxn>
                <a:cxn ang="0">
                  <a:pos x="T2" y="T3"/>
                </a:cxn>
                <a:cxn ang="0">
                  <a:pos x="T4" y="T5"/>
                </a:cxn>
                <a:cxn ang="0">
                  <a:pos x="T6" y="T7"/>
                </a:cxn>
              </a:cxnLst>
              <a:rect l="0" t="0" r="r" b="b"/>
              <a:pathLst>
                <a:path w="625" h="490">
                  <a:moveTo>
                    <a:pt x="0" y="92"/>
                  </a:moveTo>
                  <a:lnTo>
                    <a:pt x="540" y="0"/>
                  </a:lnTo>
                  <a:lnTo>
                    <a:pt x="625" y="490"/>
                  </a:lnTo>
                  <a:lnTo>
                    <a:pt x="0" y="9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pic>
          <p:nvPicPr>
            <p:cNvPr id="8" name="Pictur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4813" y="2711450"/>
              <a:ext cx="158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2546350"/>
              <a:ext cx="1492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815975"/>
              <a:ext cx="1492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550" y="857250"/>
              <a:ext cx="180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860425"/>
              <a:ext cx="17938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313" y="2974975"/>
              <a:ext cx="1571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5"/>
            <p:cNvSpPr/>
            <p:nvPr/>
          </p:nvSpPr>
          <p:spPr bwMode="auto">
            <a:xfrm>
              <a:off x="1152525" y="4292600"/>
              <a:ext cx="747713" cy="709613"/>
            </a:xfrm>
            <a:custGeom>
              <a:avLst/>
              <a:gdLst>
                <a:gd name="T0" fmla="*/ 372 w 471"/>
                <a:gd name="T1" fmla="*/ 447 h 447"/>
                <a:gd name="T2" fmla="*/ 0 w 471"/>
                <a:gd name="T3" fmla="*/ 109 h 447"/>
                <a:gd name="T4" fmla="*/ 100 w 471"/>
                <a:gd name="T5" fmla="*/ 0 h 447"/>
                <a:gd name="T6" fmla="*/ 471 w 471"/>
                <a:gd name="T7" fmla="*/ 339 h 447"/>
                <a:gd name="T8" fmla="*/ 372 w 471"/>
                <a:gd name="T9" fmla="*/ 447 h 447"/>
              </a:gdLst>
              <a:ahLst/>
              <a:cxnLst>
                <a:cxn ang="0">
                  <a:pos x="T0" y="T1"/>
                </a:cxn>
                <a:cxn ang="0">
                  <a:pos x="T2" y="T3"/>
                </a:cxn>
                <a:cxn ang="0">
                  <a:pos x="T4" y="T5"/>
                </a:cxn>
                <a:cxn ang="0">
                  <a:pos x="T6" y="T7"/>
                </a:cxn>
                <a:cxn ang="0">
                  <a:pos x="T8" y="T9"/>
                </a:cxn>
              </a:cxnLst>
              <a:rect l="0" t="0" r="r" b="b"/>
              <a:pathLst>
                <a:path w="471" h="447">
                  <a:moveTo>
                    <a:pt x="372" y="447"/>
                  </a:moveTo>
                  <a:lnTo>
                    <a:pt x="0" y="109"/>
                  </a:lnTo>
                  <a:lnTo>
                    <a:pt x="100" y="0"/>
                  </a:lnTo>
                  <a:lnTo>
                    <a:pt x="471" y="339"/>
                  </a:lnTo>
                  <a:lnTo>
                    <a:pt x="372" y="447"/>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6"/>
            <p:cNvSpPr/>
            <p:nvPr/>
          </p:nvSpPr>
          <p:spPr bwMode="auto">
            <a:xfrm>
              <a:off x="1223963" y="3541713"/>
              <a:ext cx="1416050" cy="1404938"/>
            </a:xfrm>
            <a:custGeom>
              <a:avLst/>
              <a:gdLst>
                <a:gd name="T0" fmla="*/ 282 w 377"/>
                <a:gd name="T1" fmla="*/ 328 h 374"/>
                <a:gd name="T2" fmla="*/ 132 w 377"/>
                <a:gd name="T3" fmla="*/ 335 h 374"/>
                <a:gd name="T4" fmla="*/ 46 w 377"/>
                <a:gd name="T5" fmla="*/ 256 h 374"/>
                <a:gd name="T6" fmla="*/ 39 w 377"/>
                <a:gd name="T7" fmla="*/ 107 h 374"/>
                <a:gd name="T8" fmla="*/ 95 w 377"/>
                <a:gd name="T9" fmla="*/ 46 h 374"/>
                <a:gd name="T10" fmla="*/ 244 w 377"/>
                <a:gd name="T11" fmla="*/ 39 h 374"/>
                <a:gd name="T12" fmla="*/ 330 w 377"/>
                <a:gd name="T13" fmla="*/ 118 h 374"/>
                <a:gd name="T14" fmla="*/ 337 w 377"/>
                <a:gd name="T15" fmla="*/ 267 h 374"/>
                <a:gd name="T16" fmla="*/ 282 w 377"/>
                <a:gd name="T17" fmla="*/ 3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4">
                  <a:moveTo>
                    <a:pt x="282" y="328"/>
                  </a:moveTo>
                  <a:cubicBezTo>
                    <a:pt x="242" y="371"/>
                    <a:pt x="175" y="374"/>
                    <a:pt x="132" y="335"/>
                  </a:cubicBezTo>
                  <a:cubicBezTo>
                    <a:pt x="46" y="256"/>
                    <a:pt x="46" y="256"/>
                    <a:pt x="46" y="256"/>
                  </a:cubicBezTo>
                  <a:cubicBezTo>
                    <a:pt x="3" y="217"/>
                    <a:pt x="0" y="150"/>
                    <a:pt x="39" y="107"/>
                  </a:cubicBezTo>
                  <a:cubicBezTo>
                    <a:pt x="95" y="46"/>
                    <a:pt x="95" y="46"/>
                    <a:pt x="95" y="46"/>
                  </a:cubicBezTo>
                  <a:cubicBezTo>
                    <a:pt x="134" y="3"/>
                    <a:pt x="201" y="0"/>
                    <a:pt x="244" y="39"/>
                  </a:cubicBezTo>
                  <a:cubicBezTo>
                    <a:pt x="330" y="118"/>
                    <a:pt x="330" y="118"/>
                    <a:pt x="330" y="118"/>
                  </a:cubicBezTo>
                  <a:cubicBezTo>
                    <a:pt x="373" y="157"/>
                    <a:pt x="377" y="224"/>
                    <a:pt x="337" y="267"/>
                  </a:cubicBezTo>
                  <a:lnTo>
                    <a:pt x="282" y="328"/>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17"/>
            <p:cNvSpPr/>
            <p:nvPr/>
          </p:nvSpPr>
          <p:spPr bwMode="auto">
            <a:xfrm>
              <a:off x="1554163" y="2873375"/>
              <a:ext cx="995363" cy="1069975"/>
            </a:xfrm>
            <a:custGeom>
              <a:avLst/>
              <a:gdLst>
                <a:gd name="T0" fmla="*/ 74 w 265"/>
                <a:gd name="T1" fmla="*/ 263 h 285"/>
                <a:gd name="T2" fmla="*/ 15 w 265"/>
                <a:gd name="T3" fmla="*/ 271 h 285"/>
                <a:gd name="T4" fmla="*/ 18 w 265"/>
                <a:gd name="T5" fmla="*/ 212 h 285"/>
                <a:gd name="T6" fmla="*/ 191 w 265"/>
                <a:gd name="T7" fmla="*/ 22 h 285"/>
                <a:gd name="T8" fmla="*/ 249 w 265"/>
                <a:gd name="T9" fmla="*/ 14 h 285"/>
                <a:gd name="T10" fmla="*/ 247 w 265"/>
                <a:gd name="T11" fmla="*/ 73 h 285"/>
                <a:gd name="T12" fmla="*/ 74 w 265"/>
                <a:gd name="T13" fmla="*/ 263 h 285"/>
              </a:gdLst>
              <a:ahLst/>
              <a:cxnLst>
                <a:cxn ang="0">
                  <a:pos x="T0" y="T1"/>
                </a:cxn>
                <a:cxn ang="0">
                  <a:pos x="T2" y="T3"/>
                </a:cxn>
                <a:cxn ang="0">
                  <a:pos x="T4" y="T5"/>
                </a:cxn>
                <a:cxn ang="0">
                  <a:pos x="T6" y="T7"/>
                </a:cxn>
                <a:cxn ang="0">
                  <a:pos x="T8" y="T9"/>
                </a:cxn>
                <a:cxn ang="0">
                  <a:pos x="T10" y="T11"/>
                </a:cxn>
                <a:cxn ang="0">
                  <a:pos x="T12" y="T13"/>
                </a:cxn>
              </a:cxnLst>
              <a:rect l="0" t="0" r="r" b="b"/>
              <a:pathLst>
                <a:path w="265" h="285">
                  <a:moveTo>
                    <a:pt x="74" y="263"/>
                  </a:moveTo>
                  <a:cubicBezTo>
                    <a:pt x="57" y="281"/>
                    <a:pt x="31" y="285"/>
                    <a:pt x="15" y="271"/>
                  </a:cubicBezTo>
                  <a:cubicBezTo>
                    <a:pt x="0" y="257"/>
                    <a:pt x="1" y="230"/>
                    <a:pt x="18" y="212"/>
                  </a:cubicBezTo>
                  <a:cubicBezTo>
                    <a:pt x="191" y="22"/>
                    <a:pt x="191" y="22"/>
                    <a:pt x="191" y="22"/>
                  </a:cubicBezTo>
                  <a:cubicBezTo>
                    <a:pt x="208" y="4"/>
                    <a:pt x="234" y="0"/>
                    <a:pt x="249" y="14"/>
                  </a:cubicBezTo>
                  <a:cubicBezTo>
                    <a:pt x="265" y="28"/>
                    <a:pt x="264" y="55"/>
                    <a:pt x="247" y="73"/>
                  </a:cubicBezTo>
                  <a:lnTo>
                    <a:pt x="74" y="263"/>
                  </a:lnTo>
                  <a:close/>
                </a:path>
              </a:pathLst>
            </a:custGeom>
            <a:solidFill>
              <a:srgbClr val="FCF4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 name="Freeform 18"/>
            <p:cNvSpPr/>
            <p:nvPr/>
          </p:nvSpPr>
          <p:spPr bwMode="auto">
            <a:xfrm>
              <a:off x="1881188" y="3387725"/>
              <a:ext cx="635000" cy="654050"/>
            </a:xfrm>
            <a:custGeom>
              <a:avLst/>
              <a:gdLst>
                <a:gd name="T0" fmla="*/ 67 w 169"/>
                <a:gd name="T1" fmla="*/ 162 h 174"/>
                <a:gd name="T2" fmla="*/ 20 w 169"/>
                <a:gd name="T3" fmla="*/ 159 h 174"/>
                <a:gd name="T4" fmla="*/ 11 w 169"/>
                <a:gd name="T5" fmla="*/ 111 h 174"/>
                <a:gd name="T6" fmla="*/ 102 w 169"/>
                <a:gd name="T7" fmla="*/ 12 h 174"/>
                <a:gd name="T8" fmla="*/ 150 w 169"/>
                <a:gd name="T9" fmla="*/ 16 h 174"/>
                <a:gd name="T10" fmla="*/ 158 w 169"/>
                <a:gd name="T11" fmla="*/ 63 h 174"/>
                <a:gd name="T12" fmla="*/ 67 w 169"/>
                <a:gd name="T13" fmla="*/ 162 h 174"/>
              </a:gdLst>
              <a:ahLst/>
              <a:cxnLst>
                <a:cxn ang="0">
                  <a:pos x="T0" y="T1"/>
                </a:cxn>
                <a:cxn ang="0">
                  <a:pos x="T2" y="T3"/>
                </a:cxn>
                <a:cxn ang="0">
                  <a:pos x="T4" y="T5"/>
                </a:cxn>
                <a:cxn ang="0">
                  <a:pos x="T6" y="T7"/>
                </a:cxn>
                <a:cxn ang="0">
                  <a:pos x="T8" y="T9"/>
                </a:cxn>
                <a:cxn ang="0">
                  <a:pos x="T10" y="T11"/>
                </a:cxn>
                <a:cxn ang="0">
                  <a:pos x="T12" y="T13"/>
                </a:cxn>
              </a:cxnLst>
              <a:rect l="0" t="0" r="r" b="b"/>
              <a:pathLst>
                <a:path w="169" h="174">
                  <a:moveTo>
                    <a:pt x="67" y="162"/>
                  </a:moveTo>
                  <a:cubicBezTo>
                    <a:pt x="56" y="174"/>
                    <a:pt x="35" y="173"/>
                    <a:pt x="20" y="159"/>
                  </a:cubicBezTo>
                  <a:cubicBezTo>
                    <a:pt x="4" y="145"/>
                    <a:pt x="0" y="123"/>
                    <a:pt x="11" y="111"/>
                  </a:cubicBezTo>
                  <a:cubicBezTo>
                    <a:pt x="102" y="12"/>
                    <a:pt x="102" y="12"/>
                    <a:pt x="102" y="12"/>
                  </a:cubicBezTo>
                  <a:cubicBezTo>
                    <a:pt x="113" y="0"/>
                    <a:pt x="134" y="2"/>
                    <a:pt x="150" y="16"/>
                  </a:cubicBezTo>
                  <a:cubicBezTo>
                    <a:pt x="165" y="30"/>
                    <a:pt x="169" y="51"/>
                    <a:pt x="158" y="63"/>
                  </a:cubicBezTo>
                  <a:lnTo>
                    <a:pt x="67" y="162"/>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19"/>
            <p:cNvSpPr/>
            <p:nvPr/>
          </p:nvSpPr>
          <p:spPr bwMode="auto">
            <a:xfrm>
              <a:off x="2125663" y="3613150"/>
              <a:ext cx="627063" cy="649288"/>
            </a:xfrm>
            <a:custGeom>
              <a:avLst/>
              <a:gdLst>
                <a:gd name="T0" fmla="*/ 67 w 167"/>
                <a:gd name="T1" fmla="*/ 161 h 173"/>
                <a:gd name="T2" fmla="*/ 19 w 167"/>
                <a:gd name="T3" fmla="*/ 157 h 173"/>
                <a:gd name="T4" fmla="*/ 10 w 167"/>
                <a:gd name="T5" fmla="*/ 110 h 173"/>
                <a:gd name="T6" fmla="*/ 100 w 167"/>
                <a:gd name="T7" fmla="*/ 12 h 173"/>
                <a:gd name="T8" fmla="*/ 148 w 167"/>
                <a:gd name="T9" fmla="*/ 16 h 173"/>
                <a:gd name="T10" fmla="*/ 156 w 167"/>
                <a:gd name="T11" fmla="*/ 63 h 173"/>
                <a:gd name="T12" fmla="*/ 67 w 167"/>
                <a:gd name="T13" fmla="*/ 161 h 173"/>
              </a:gdLst>
              <a:ahLst/>
              <a:cxnLst>
                <a:cxn ang="0">
                  <a:pos x="T0" y="T1"/>
                </a:cxn>
                <a:cxn ang="0">
                  <a:pos x="T2" y="T3"/>
                </a:cxn>
                <a:cxn ang="0">
                  <a:pos x="T4" y="T5"/>
                </a:cxn>
                <a:cxn ang="0">
                  <a:pos x="T6" y="T7"/>
                </a:cxn>
                <a:cxn ang="0">
                  <a:pos x="T8" y="T9"/>
                </a:cxn>
                <a:cxn ang="0">
                  <a:pos x="T10" y="T11"/>
                </a:cxn>
                <a:cxn ang="0">
                  <a:pos x="T12" y="T13"/>
                </a:cxn>
              </a:cxnLst>
              <a:rect l="0" t="0" r="r" b="b"/>
              <a:pathLst>
                <a:path w="167" h="173">
                  <a:moveTo>
                    <a:pt x="67" y="161"/>
                  </a:moveTo>
                  <a:cubicBezTo>
                    <a:pt x="56" y="173"/>
                    <a:pt x="34" y="171"/>
                    <a:pt x="19" y="157"/>
                  </a:cubicBezTo>
                  <a:cubicBezTo>
                    <a:pt x="3" y="143"/>
                    <a:pt x="0" y="122"/>
                    <a:pt x="10" y="110"/>
                  </a:cubicBezTo>
                  <a:cubicBezTo>
                    <a:pt x="100" y="12"/>
                    <a:pt x="100" y="12"/>
                    <a:pt x="100" y="12"/>
                  </a:cubicBezTo>
                  <a:cubicBezTo>
                    <a:pt x="111" y="0"/>
                    <a:pt x="132" y="2"/>
                    <a:pt x="148" y="16"/>
                  </a:cubicBezTo>
                  <a:cubicBezTo>
                    <a:pt x="163" y="30"/>
                    <a:pt x="167" y="51"/>
                    <a:pt x="156" y="63"/>
                  </a:cubicBezTo>
                  <a:lnTo>
                    <a:pt x="67" y="161"/>
                  </a:lnTo>
                  <a:close/>
                </a:path>
              </a:pathLst>
            </a:custGeom>
            <a:solidFill>
              <a:srgbClr val="FCF4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20"/>
            <p:cNvSpPr/>
            <p:nvPr/>
          </p:nvSpPr>
          <p:spPr bwMode="auto">
            <a:xfrm>
              <a:off x="2365375" y="3948113"/>
              <a:ext cx="492125" cy="506413"/>
            </a:xfrm>
            <a:custGeom>
              <a:avLst/>
              <a:gdLst>
                <a:gd name="T0" fmla="*/ 52 w 131"/>
                <a:gd name="T1" fmla="*/ 126 h 135"/>
                <a:gd name="T2" fmla="*/ 15 w 131"/>
                <a:gd name="T3" fmla="*/ 123 h 135"/>
                <a:gd name="T4" fmla="*/ 8 w 131"/>
                <a:gd name="T5" fmla="*/ 86 h 135"/>
                <a:gd name="T6" fmla="*/ 78 w 131"/>
                <a:gd name="T7" fmla="*/ 9 h 135"/>
                <a:gd name="T8" fmla="*/ 116 w 131"/>
                <a:gd name="T9" fmla="*/ 12 h 135"/>
                <a:gd name="T10" fmla="*/ 122 w 131"/>
                <a:gd name="T11" fmla="*/ 49 h 135"/>
                <a:gd name="T12" fmla="*/ 52 w 131"/>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1" h="135">
                  <a:moveTo>
                    <a:pt x="52" y="126"/>
                  </a:moveTo>
                  <a:cubicBezTo>
                    <a:pt x="44" y="135"/>
                    <a:pt x="27" y="134"/>
                    <a:pt x="15" y="123"/>
                  </a:cubicBezTo>
                  <a:cubicBezTo>
                    <a:pt x="3" y="112"/>
                    <a:pt x="0" y="95"/>
                    <a:pt x="8" y="86"/>
                  </a:cubicBezTo>
                  <a:cubicBezTo>
                    <a:pt x="78" y="9"/>
                    <a:pt x="78" y="9"/>
                    <a:pt x="78" y="9"/>
                  </a:cubicBezTo>
                  <a:cubicBezTo>
                    <a:pt x="87" y="0"/>
                    <a:pt x="104" y="1"/>
                    <a:pt x="116" y="12"/>
                  </a:cubicBezTo>
                  <a:cubicBezTo>
                    <a:pt x="128" y="23"/>
                    <a:pt x="131" y="40"/>
                    <a:pt x="122" y="49"/>
                  </a:cubicBezTo>
                  <a:lnTo>
                    <a:pt x="52" y="126"/>
                  </a:lnTo>
                  <a:close/>
                </a:path>
              </a:pathLst>
            </a:custGeom>
            <a:solidFill>
              <a:srgbClr val="FCF4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21"/>
            <p:cNvSpPr/>
            <p:nvPr/>
          </p:nvSpPr>
          <p:spPr bwMode="auto">
            <a:xfrm>
              <a:off x="976313" y="4327525"/>
              <a:ext cx="909638" cy="855663"/>
            </a:xfrm>
            <a:custGeom>
              <a:avLst/>
              <a:gdLst>
                <a:gd name="T0" fmla="*/ 466 w 573"/>
                <a:gd name="T1" fmla="*/ 539 h 539"/>
                <a:gd name="T2" fmla="*/ 0 w 573"/>
                <a:gd name="T3" fmla="*/ 118 h 539"/>
                <a:gd name="T4" fmla="*/ 109 w 573"/>
                <a:gd name="T5" fmla="*/ 0 h 539"/>
                <a:gd name="T6" fmla="*/ 573 w 573"/>
                <a:gd name="T7" fmla="*/ 423 h 539"/>
                <a:gd name="T8" fmla="*/ 466 w 573"/>
                <a:gd name="T9" fmla="*/ 539 h 539"/>
              </a:gdLst>
              <a:ahLst/>
              <a:cxnLst>
                <a:cxn ang="0">
                  <a:pos x="T0" y="T1"/>
                </a:cxn>
                <a:cxn ang="0">
                  <a:pos x="T2" y="T3"/>
                </a:cxn>
                <a:cxn ang="0">
                  <a:pos x="T4" y="T5"/>
                </a:cxn>
                <a:cxn ang="0">
                  <a:pos x="T6" y="T7"/>
                </a:cxn>
                <a:cxn ang="0">
                  <a:pos x="T8" y="T9"/>
                </a:cxn>
              </a:cxnLst>
              <a:rect l="0" t="0" r="r" b="b"/>
              <a:pathLst>
                <a:path w="573" h="539">
                  <a:moveTo>
                    <a:pt x="466" y="539"/>
                  </a:moveTo>
                  <a:lnTo>
                    <a:pt x="0" y="118"/>
                  </a:lnTo>
                  <a:lnTo>
                    <a:pt x="109" y="0"/>
                  </a:lnTo>
                  <a:lnTo>
                    <a:pt x="573" y="423"/>
                  </a:lnTo>
                  <a:lnTo>
                    <a:pt x="466" y="53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 name="Freeform 22"/>
            <p:cNvSpPr/>
            <p:nvPr/>
          </p:nvSpPr>
          <p:spPr bwMode="auto">
            <a:xfrm>
              <a:off x="1074738" y="4424363"/>
              <a:ext cx="138113" cy="142875"/>
            </a:xfrm>
            <a:custGeom>
              <a:avLst/>
              <a:gdLst>
                <a:gd name="T0" fmla="*/ 31 w 37"/>
                <a:gd name="T1" fmla="*/ 30 h 38"/>
                <a:gd name="T2" fmla="*/ 30 w 37"/>
                <a:gd name="T3" fmla="*/ 6 h 38"/>
                <a:gd name="T4" fmla="*/ 6 w 37"/>
                <a:gd name="T5" fmla="*/ 8 h 38"/>
                <a:gd name="T6" fmla="*/ 7 w 37"/>
                <a:gd name="T7" fmla="*/ 31 h 38"/>
                <a:gd name="T8" fmla="*/ 31 w 37"/>
                <a:gd name="T9" fmla="*/ 30 h 38"/>
              </a:gdLst>
              <a:ahLst/>
              <a:cxnLst>
                <a:cxn ang="0">
                  <a:pos x="T0" y="T1"/>
                </a:cxn>
                <a:cxn ang="0">
                  <a:pos x="T2" y="T3"/>
                </a:cxn>
                <a:cxn ang="0">
                  <a:pos x="T4" y="T5"/>
                </a:cxn>
                <a:cxn ang="0">
                  <a:pos x="T6" y="T7"/>
                </a:cxn>
                <a:cxn ang="0">
                  <a:pos x="T8" y="T9"/>
                </a:cxn>
              </a:cxnLst>
              <a:rect l="0" t="0" r="r" b="b"/>
              <a:pathLst>
                <a:path w="37" h="38">
                  <a:moveTo>
                    <a:pt x="31" y="30"/>
                  </a:moveTo>
                  <a:cubicBezTo>
                    <a:pt x="37" y="23"/>
                    <a:pt x="37" y="13"/>
                    <a:pt x="30" y="6"/>
                  </a:cubicBezTo>
                  <a:cubicBezTo>
                    <a:pt x="23" y="0"/>
                    <a:pt x="12" y="1"/>
                    <a:pt x="6" y="8"/>
                  </a:cubicBezTo>
                  <a:cubicBezTo>
                    <a:pt x="0" y="14"/>
                    <a:pt x="0" y="25"/>
                    <a:pt x="7" y="31"/>
                  </a:cubicBezTo>
                  <a:cubicBezTo>
                    <a:pt x="14" y="38"/>
                    <a:pt x="25" y="37"/>
                    <a:pt x="31" y="30"/>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23"/>
            <p:cNvSpPr/>
            <p:nvPr/>
          </p:nvSpPr>
          <p:spPr bwMode="auto">
            <a:xfrm>
              <a:off x="0" y="4435475"/>
              <a:ext cx="1795463" cy="2378075"/>
            </a:xfrm>
            <a:custGeom>
              <a:avLst/>
              <a:gdLst>
                <a:gd name="T0" fmla="*/ 1131 w 1131"/>
                <a:gd name="T1" fmla="*/ 497 h 1498"/>
                <a:gd name="T2" fmla="*/ 206 w 1131"/>
                <a:gd name="T3" fmla="*/ 1498 h 1498"/>
                <a:gd name="T4" fmla="*/ 0 w 1131"/>
                <a:gd name="T5" fmla="*/ 1498 h 1498"/>
                <a:gd name="T6" fmla="*/ 0 w 1131"/>
                <a:gd name="T7" fmla="*/ 606 h 1498"/>
                <a:gd name="T8" fmla="*/ 584 w 1131"/>
                <a:gd name="T9" fmla="*/ 0 h 1498"/>
                <a:gd name="T10" fmla="*/ 1131 w 1131"/>
                <a:gd name="T11" fmla="*/ 497 h 1498"/>
              </a:gdLst>
              <a:ahLst/>
              <a:cxnLst>
                <a:cxn ang="0">
                  <a:pos x="T0" y="T1"/>
                </a:cxn>
                <a:cxn ang="0">
                  <a:pos x="T2" y="T3"/>
                </a:cxn>
                <a:cxn ang="0">
                  <a:pos x="T4" y="T5"/>
                </a:cxn>
                <a:cxn ang="0">
                  <a:pos x="T6" y="T7"/>
                </a:cxn>
                <a:cxn ang="0">
                  <a:pos x="T8" y="T9"/>
                </a:cxn>
                <a:cxn ang="0">
                  <a:pos x="T10" y="T11"/>
                </a:cxn>
              </a:cxnLst>
              <a:rect l="0" t="0" r="r" b="b"/>
              <a:pathLst>
                <a:path w="1131" h="1498">
                  <a:moveTo>
                    <a:pt x="1131" y="497"/>
                  </a:moveTo>
                  <a:lnTo>
                    <a:pt x="206" y="1498"/>
                  </a:lnTo>
                  <a:lnTo>
                    <a:pt x="0" y="1498"/>
                  </a:lnTo>
                  <a:lnTo>
                    <a:pt x="0" y="606"/>
                  </a:lnTo>
                  <a:lnTo>
                    <a:pt x="584" y="0"/>
                  </a:lnTo>
                  <a:lnTo>
                    <a:pt x="1131" y="49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4"/>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close/>
                </a:path>
              </a:pathLst>
            </a:custGeom>
            <a:solidFill>
              <a:schemeClr val="bg1"/>
            </a:solidFill>
            <a:ln>
              <a:noFill/>
            </a:ln>
            <a:effectLst>
              <a:outerShdw blurRad="50800" dist="38100" dir="5400000" algn="t" rotWithShape="0">
                <a:schemeClr val="bg1">
                  <a:lumMod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5"/>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6"/>
            <p:cNvSpPr/>
            <p:nvPr/>
          </p:nvSpPr>
          <p:spPr bwMode="auto">
            <a:xfrm>
              <a:off x="1820863" y="5133975"/>
              <a:ext cx="871538" cy="792163"/>
            </a:xfrm>
            <a:custGeom>
              <a:avLst/>
              <a:gdLst>
                <a:gd name="T0" fmla="*/ 0 w 549"/>
                <a:gd name="T1" fmla="*/ 0 h 499"/>
                <a:gd name="T2" fmla="*/ 549 w 549"/>
                <a:gd name="T3" fmla="*/ 0 h 499"/>
                <a:gd name="T4" fmla="*/ 549 w 549"/>
                <a:gd name="T5" fmla="*/ 499 h 499"/>
                <a:gd name="T6" fmla="*/ 0 w 549"/>
                <a:gd name="T7" fmla="*/ 0 h 499"/>
              </a:gdLst>
              <a:ahLst/>
              <a:cxnLst>
                <a:cxn ang="0">
                  <a:pos x="T0" y="T1"/>
                </a:cxn>
                <a:cxn ang="0">
                  <a:pos x="T2" y="T3"/>
                </a:cxn>
                <a:cxn ang="0">
                  <a:pos x="T4" y="T5"/>
                </a:cxn>
                <a:cxn ang="0">
                  <a:pos x="T6" y="T7"/>
                </a:cxn>
              </a:cxnLst>
              <a:rect l="0" t="0" r="r" b="b"/>
              <a:pathLst>
                <a:path w="549" h="499">
                  <a:moveTo>
                    <a:pt x="0" y="0"/>
                  </a:moveTo>
                  <a:lnTo>
                    <a:pt x="549" y="0"/>
                  </a:lnTo>
                  <a:lnTo>
                    <a:pt x="549" y="49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Freeform 30"/>
            <p:cNvSpPr/>
            <p:nvPr/>
          </p:nvSpPr>
          <p:spPr bwMode="auto">
            <a:xfrm>
              <a:off x="3541713" y="1641475"/>
              <a:ext cx="280988" cy="341313"/>
            </a:xfrm>
            <a:custGeom>
              <a:avLst/>
              <a:gdLst>
                <a:gd name="T0" fmla="*/ 177 w 177"/>
                <a:gd name="T1" fmla="*/ 215 h 215"/>
                <a:gd name="T2" fmla="*/ 0 w 177"/>
                <a:gd name="T3" fmla="*/ 215 h 215"/>
                <a:gd name="T4" fmla="*/ 52 w 177"/>
                <a:gd name="T5" fmla="*/ 0 h 215"/>
                <a:gd name="T6" fmla="*/ 95 w 177"/>
                <a:gd name="T7" fmla="*/ 29 h 215"/>
                <a:gd name="T8" fmla="*/ 151 w 177"/>
                <a:gd name="T9" fmla="*/ 3 h 215"/>
                <a:gd name="T10" fmla="*/ 177 w 177"/>
                <a:gd name="T11" fmla="*/ 215 h 215"/>
              </a:gdLst>
              <a:ahLst/>
              <a:cxnLst>
                <a:cxn ang="0">
                  <a:pos x="T0" y="T1"/>
                </a:cxn>
                <a:cxn ang="0">
                  <a:pos x="T2" y="T3"/>
                </a:cxn>
                <a:cxn ang="0">
                  <a:pos x="T4" y="T5"/>
                </a:cxn>
                <a:cxn ang="0">
                  <a:pos x="T6" y="T7"/>
                </a:cxn>
                <a:cxn ang="0">
                  <a:pos x="T8" y="T9"/>
                </a:cxn>
                <a:cxn ang="0">
                  <a:pos x="T10" y="T11"/>
                </a:cxn>
              </a:cxnLst>
              <a:rect l="0" t="0" r="r" b="b"/>
              <a:pathLst>
                <a:path w="177" h="215">
                  <a:moveTo>
                    <a:pt x="177" y="215"/>
                  </a:moveTo>
                  <a:lnTo>
                    <a:pt x="0" y="215"/>
                  </a:lnTo>
                  <a:lnTo>
                    <a:pt x="52" y="0"/>
                  </a:lnTo>
                  <a:lnTo>
                    <a:pt x="95" y="29"/>
                  </a:lnTo>
                  <a:lnTo>
                    <a:pt x="151" y="3"/>
                  </a:lnTo>
                  <a:lnTo>
                    <a:pt x="177" y="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Rectangle 37"/>
            <p:cNvSpPr>
              <a:spLocks noChangeArrowheads="1"/>
            </p:cNvSpPr>
            <p:nvPr/>
          </p:nvSpPr>
          <p:spPr bwMode="auto">
            <a:xfrm>
              <a:off x="3695700" y="4687888"/>
              <a:ext cx="26988" cy="7651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2" name="Rectangle 40"/>
            <p:cNvSpPr>
              <a:spLocks noChangeArrowheads="1"/>
            </p:cNvSpPr>
            <p:nvPr/>
          </p:nvSpPr>
          <p:spPr bwMode="auto">
            <a:xfrm>
              <a:off x="2271713" y="3847639"/>
              <a:ext cx="1376362" cy="210012"/>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p>
          </p:txBody>
        </p:sp>
        <p:sp>
          <p:nvSpPr>
            <p:cNvPr id="53" name="Rectangle 41"/>
            <p:cNvSpPr>
              <a:spLocks noChangeArrowheads="1"/>
            </p:cNvSpPr>
            <p:nvPr/>
          </p:nvSpPr>
          <p:spPr bwMode="auto">
            <a:xfrm>
              <a:off x="3816350" y="3847639"/>
              <a:ext cx="1344613" cy="19413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p>
          </p:txBody>
        </p:sp>
        <p:sp>
          <p:nvSpPr>
            <p:cNvPr id="54" name="Rectangle 42"/>
            <p:cNvSpPr>
              <a:spLocks noChangeArrowheads="1"/>
            </p:cNvSpPr>
            <p:nvPr/>
          </p:nvSpPr>
          <p:spPr bwMode="auto">
            <a:xfrm>
              <a:off x="3816350" y="4687888"/>
              <a:ext cx="971550"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5" name="Rectangle 51"/>
            <p:cNvSpPr>
              <a:spLocks noChangeArrowheads="1"/>
            </p:cNvSpPr>
            <p:nvPr/>
          </p:nvSpPr>
          <p:spPr bwMode="auto">
            <a:xfrm>
              <a:off x="2271713" y="4146550"/>
              <a:ext cx="2994025"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6" name="Rectangle 52"/>
            <p:cNvSpPr>
              <a:spLocks noChangeArrowheads="1"/>
            </p:cNvSpPr>
            <p:nvPr/>
          </p:nvSpPr>
          <p:spPr bwMode="auto">
            <a:xfrm>
              <a:off x="2271713" y="4278313"/>
              <a:ext cx="299402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7" name="Rectangle 53"/>
            <p:cNvSpPr>
              <a:spLocks noChangeArrowheads="1"/>
            </p:cNvSpPr>
            <p:nvPr/>
          </p:nvSpPr>
          <p:spPr bwMode="auto">
            <a:xfrm>
              <a:off x="2271713" y="4410075"/>
              <a:ext cx="2994025"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8" name="Rectangle 54"/>
            <p:cNvSpPr>
              <a:spLocks noChangeArrowheads="1"/>
            </p:cNvSpPr>
            <p:nvPr/>
          </p:nvSpPr>
          <p:spPr bwMode="auto">
            <a:xfrm>
              <a:off x="2271713" y="4537075"/>
              <a:ext cx="14351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9" name="Rectangle 63"/>
            <p:cNvSpPr>
              <a:spLocks noChangeArrowheads="1"/>
            </p:cNvSpPr>
            <p:nvPr/>
          </p:nvSpPr>
          <p:spPr bwMode="auto">
            <a:xfrm>
              <a:off x="3816350" y="4979988"/>
              <a:ext cx="13208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60" name="Rectangle 64"/>
            <p:cNvSpPr>
              <a:spLocks noChangeArrowheads="1"/>
            </p:cNvSpPr>
            <p:nvPr/>
          </p:nvSpPr>
          <p:spPr bwMode="auto">
            <a:xfrm>
              <a:off x="3816350" y="5111750"/>
              <a:ext cx="1320800"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61" name="Rectangle 65"/>
            <p:cNvSpPr>
              <a:spLocks noChangeArrowheads="1"/>
            </p:cNvSpPr>
            <p:nvPr/>
          </p:nvSpPr>
          <p:spPr bwMode="auto">
            <a:xfrm>
              <a:off x="3816350" y="5243513"/>
              <a:ext cx="1320800" cy="777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62" name="Rectangle 66"/>
            <p:cNvSpPr>
              <a:spLocks noChangeArrowheads="1"/>
            </p:cNvSpPr>
            <p:nvPr/>
          </p:nvSpPr>
          <p:spPr bwMode="auto">
            <a:xfrm>
              <a:off x="3816350" y="5370513"/>
              <a:ext cx="660400"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63" name="Freeform 67"/>
            <p:cNvSpPr/>
            <p:nvPr/>
          </p:nvSpPr>
          <p:spPr bwMode="auto">
            <a:xfrm>
              <a:off x="1430338" y="3159125"/>
              <a:ext cx="763588" cy="912813"/>
            </a:xfrm>
            <a:custGeom>
              <a:avLst/>
              <a:gdLst>
                <a:gd name="T0" fmla="*/ 84 w 203"/>
                <a:gd name="T1" fmla="*/ 222 h 243"/>
                <a:gd name="T2" fmla="*/ 25 w 203"/>
                <a:gd name="T3" fmla="*/ 230 h 243"/>
                <a:gd name="T4" fmla="*/ 13 w 203"/>
                <a:gd name="T5" fmla="*/ 172 h 243"/>
                <a:gd name="T6" fmla="*/ 120 w 203"/>
                <a:gd name="T7" fmla="*/ 22 h 243"/>
                <a:gd name="T8" fmla="*/ 178 w 203"/>
                <a:gd name="T9" fmla="*/ 14 h 243"/>
                <a:gd name="T10" fmla="*/ 190 w 203"/>
                <a:gd name="T11" fmla="*/ 72 h 243"/>
                <a:gd name="T12" fmla="*/ 84 w 203"/>
                <a:gd name="T13" fmla="*/ 222 h 243"/>
              </a:gdLst>
              <a:ahLst/>
              <a:cxnLst>
                <a:cxn ang="0">
                  <a:pos x="T0" y="T1"/>
                </a:cxn>
                <a:cxn ang="0">
                  <a:pos x="T2" y="T3"/>
                </a:cxn>
                <a:cxn ang="0">
                  <a:pos x="T4" y="T5"/>
                </a:cxn>
                <a:cxn ang="0">
                  <a:pos x="T6" y="T7"/>
                </a:cxn>
                <a:cxn ang="0">
                  <a:pos x="T8" y="T9"/>
                </a:cxn>
                <a:cxn ang="0">
                  <a:pos x="T10" y="T11"/>
                </a:cxn>
                <a:cxn ang="0">
                  <a:pos x="T12" y="T13"/>
                </a:cxn>
              </a:cxnLst>
              <a:rect l="0" t="0" r="r" b="b"/>
              <a:pathLst>
                <a:path w="203" h="243">
                  <a:moveTo>
                    <a:pt x="84" y="222"/>
                  </a:moveTo>
                  <a:cubicBezTo>
                    <a:pt x="71" y="240"/>
                    <a:pt x="44" y="243"/>
                    <a:pt x="25" y="230"/>
                  </a:cubicBezTo>
                  <a:cubicBezTo>
                    <a:pt x="6" y="216"/>
                    <a:pt x="0" y="190"/>
                    <a:pt x="13" y="172"/>
                  </a:cubicBezTo>
                  <a:cubicBezTo>
                    <a:pt x="120" y="22"/>
                    <a:pt x="120" y="22"/>
                    <a:pt x="120" y="22"/>
                  </a:cubicBezTo>
                  <a:cubicBezTo>
                    <a:pt x="132" y="4"/>
                    <a:pt x="159" y="0"/>
                    <a:pt x="178" y="14"/>
                  </a:cubicBezTo>
                  <a:cubicBezTo>
                    <a:pt x="198" y="28"/>
                    <a:pt x="203" y="54"/>
                    <a:pt x="190" y="72"/>
                  </a:cubicBezTo>
                  <a:lnTo>
                    <a:pt x="84" y="222"/>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4" name="Freeform 68"/>
            <p:cNvSpPr/>
            <p:nvPr/>
          </p:nvSpPr>
          <p:spPr bwMode="auto">
            <a:xfrm>
              <a:off x="5997575" y="4383088"/>
              <a:ext cx="758825" cy="365125"/>
            </a:xfrm>
            <a:custGeom>
              <a:avLst/>
              <a:gdLst>
                <a:gd name="T0" fmla="*/ 478 w 478"/>
                <a:gd name="T1" fmla="*/ 133 h 230"/>
                <a:gd name="T2" fmla="*/ 29 w 478"/>
                <a:gd name="T3" fmla="*/ 230 h 230"/>
                <a:gd name="T4" fmla="*/ 0 w 478"/>
                <a:gd name="T5" fmla="*/ 97 h 230"/>
                <a:gd name="T6" fmla="*/ 450 w 478"/>
                <a:gd name="T7" fmla="*/ 0 h 230"/>
                <a:gd name="T8" fmla="*/ 478 w 478"/>
                <a:gd name="T9" fmla="*/ 133 h 230"/>
              </a:gdLst>
              <a:ahLst/>
              <a:cxnLst>
                <a:cxn ang="0">
                  <a:pos x="T0" y="T1"/>
                </a:cxn>
                <a:cxn ang="0">
                  <a:pos x="T2" y="T3"/>
                </a:cxn>
                <a:cxn ang="0">
                  <a:pos x="T4" y="T5"/>
                </a:cxn>
                <a:cxn ang="0">
                  <a:pos x="T6" y="T7"/>
                </a:cxn>
                <a:cxn ang="0">
                  <a:pos x="T8" y="T9"/>
                </a:cxn>
              </a:cxnLst>
              <a:rect l="0" t="0" r="r" b="b"/>
              <a:pathLst>
                <a:path w="478" h="230">
                  <a:moveTo>
                    <a:pt x="478" y="133"/>
                  </a:moveTo>
                  <a:lnTo>
                    <a:pt x="29" y="230"/>
                  </a:lnTo>
                  <a:lnTo>
                    <a:pt x="0" y="97"/>
                  </a:lnTo>
                  <a:lnTo>
                    <a:pt x="450" y="0"/>
                  </a:lnTo>
                  <a:lnTo>
                    <a:pt x="478" y="133"/>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5" name="Freeform 69"/>
            <p:cNvSpPr/>
            <p:nvPr/>
          </p:nvSpPr>
          <p:spPr bwMode="auto">
            <a:xfrm>
              <a:off x="5667375" y="3470275"/>
              <a:ext cx="1246188" cy="1157288"/>
            </a:xfrm>
            <a:custGeom>
              <a:avLst/>
              <a:gdLst>
                <a:gd name="T0" fmla="*/ 320 w 332"/>
                <a:gd name="T1" fmla="*/ 159 h 308"/>
                <a:gd name="T2" fmla="*/ 246 w 332"/>
                <a:gd name="T3" fmla="*/ 274 h 308"/>
                <a:gd name="T4" fmla="*/ 142 w 332"/>
                <a:gd name="T5" fmla="*/ 297 h 308"/>
                <a:gd name="T6" fmla="*/ 27 w 332"/>
                <a:gd name="T7" fmla="*/ 223 h 308"/>
                <a:gd name="T8" fmla="*/ 11 w 332"/>
                <a:gd name="T9" fmla="*/ 149 h 308"/>
                <a:gd name="T10" fmla="*/ 85 w 332"/>
                <a:gd name="T11" fmla="*/ 34 h 308"/>
                <a:gd name="T12" fmla="*/ 189 w 332"/>
                <a:gd name="T13" fmla="*/ 12 h 308"/>
                <a:gd name="T14" fmla="*/ 304 w 332"/>
                <a:gd name="T15" fmla="*/ 85 h 308"/>
                <a:gd name="T16" fmla="*/ 320 w 332"/>
                <a:gd name="T17" fmla="*/ 1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08">
                  <a:moveTo>
                    <a:pt x="320" y="159"/>
                  </a:moveTo>
                  <a:cubicBezTo>
                    <a:pt x="332" y="211"/>
                    <a:pt x="299" y="263"/>
                    <a:pt x="246" y="274"/>
                  </a:cubicBezTo>
                  <a:cubicBezTo>
                    <a:pt x="142" y="297"/>
                    <a:pt x="142" y="297"/>
                    <a:pt x="142" y="297"/>
                  </a:cubicBezTo>
                  <a:cubicBezTo>
                    <a:pt x="90" y="308"/>
                    <a:pt x="38" y="275"/>
                    <a:pt x="27" y="223"/>
                  </a:cubicBezTo>
                  <a:cubicBezTo>
                    <a:pt x="11" y="149"/>
                    <a:pt x="11" y="149"/>
                    <a:pt x="11" y="149"/>
                  </a:cubicBezTo>
                  <a:cubicBezTo>
                    <a:pt x="0" y="97"/>
                    <a:pt x="33" y="46"/>
                    <a:pt x="85" y="34"/>
                  </a:cubicBezTo>
                  <a:cubicBezTo>
                    <a:pt x="189" y="12"/>
                    <a:pt x="189" y="12"/>
                    <a:pt x="189" y="12"/>
                  </a:cubicBezTo>
                  <a:cubicBezTo>
                    <a:pt x="241" y="0"/>
                    <a:pt x="293" y="33"/>
                    <a:pt x="304" y="85"/>
                  </a:cubicBezTo>
                  <a:lnTo>
                    <a:pt x="320" y="159"/>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6" name="Freeform 70"/>
            <p:cNvSpPr/>
            <p:nvPr/>
          </p:nvSpPr>
          <p:spPr bwMode="auto">
            <a:xfrm>
              <a:off x="5491163" y="2917825"/>
              <a:ext cx="476250" cy="1195388"/>
            </a:xfrm>
            <a:custGeom>
              <a:avLst/>
              <a:gdLst>
                <a:gd name="T0" fmla="*/ 123 w 127"/>
                <a:gd name="T1" fmla="*/ 267 h 318"/>
                <a:gd name="T2" fmla="*/ 97 w 127"/>
                <a:gd name="T3" fmla="*/ 314 h 318"/>
                <a:gd name="T4" fmla="*/ 55 w 127"/>
                <a:gd name="T5" fmla="*/ 281 h 318"/>
                <a:gd name="T6" fmla="*/ 5 w 127"/>
                <a:gd name="T7" fmla="*/ 52 h 318"/>
                <a:gd name="T8" fmla="*/ 30 w 127"/>
                <a:gd name="T9" fmla="*/ 4 h 318"/>
                <a:gd name="T10" fmla="*/ 72 w 127"/>
                <a:gd name="T11" fmla="*/ 37 h 318"/>
                <a:gd name="T12" fmla="*/ 123 w 127"/>
                <a:gd name="T13" fmla="*/ 267 h 318"/>
              </a:gdLst>
              <a:ahLst/>
              <a:cxnLst>
                <a:cxn ang="0">
                  <a:pos x="T0" y="T1"/>
                </a:cxn>
                <a:cxn ang="0">
                  <a:pos x="T2" y="T3"/>
                </a:cxn>
                <a:cxn ang="0">
                  <a:pos x="T4" y="T5"/>
                </a:cxn>
                <a:cxn ang="0">
                  <a:pos x="T6" y="T7"/>
                </a:cxn>
                <a:cxn ang="0">
                  <a:pos x="T8" y="T9"/>
                </a:cxn>
                <a:cxn ang="0">
                  <a:pos x="T10" y="T11"/>
                </a:cxn>
                <a:cxn ang="0">
                  <a:pos x="T12" y="T13"/>
                </a:cxn>
              </a:cxnLst>
              <a:rect l="0" t="0" r="r" b="b"/>
              <a:pathLst>
                <a:path w="127" h="318">
                  <a:moveTo>
                    <a:pt x="123" y="267"/>
                  </a:moveTo>
                  <a:cubicBezTo>
                    <a:pt x="127" y="289"/>
                    <a:pt x="116" y="310"/>
                    <a:pt x="97" y="314"/>
                  </a:cubicBezTo>
                  <a:cubicBezTo>
                    <a:pt x="79" y="318"/>
                    <a:pt x="60" y="304"/>
                    <a:pt x="55" y="281"/>
                  </a:cubicBezTo>
                  <a:cubicBezTo>
                    <a:pt x="5" y="52"/>
                    <a:pt x="5" y="52"/>
                    <a:pt x="5" y="52"/>
                  </a:cubicBezTo>
                  <a:cubicBezTo>
                    <a:pt x="0" y="30"/>
                    <a:pt x="11" y="8"/>
                    <a:pt x="30" y="4"/>
                  </a:cubicBezTo>
                  <a:cubicBezTo>
                    <a:pt x="48" y="0"/>
                    <a:pt x="68" y="15"/>
                    <a:pt x="72" y="37"/>
                  </a:cubicBezTo>
                  <a:lnTo>
                    <a:pt x="123" y="267"/>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 name="Freeform 71"/>
            <p:cNvSpPr/>
            <p:nvPr/>
          </p:nvSpPr>
          <p:spPr bwMode="auto">
            <a:xfrm>
              <a:off x="5307013" y="3805238"/>
              <a:ext cx="874713" cy="825500"/>
            </a:xfrm>
            <a:custGeom>
              <a:avLst/>
              <a:gdLst>
                <a:gd name="T0" fmla="*/ 215 w 233"/>
                <a:gd name="T1" fmla="*/ 141 h 220"/>
                <a:gd name="T2" fmla="*/ 217 w 233"/>
                <a:gd name="T3" fmla="*/ 200 h 220"/>
                <a:gd name="T4" fmla="*/ 158 w 233"/>
                <a:gd name="T5" fmla="*/ 205 h 220"/>
                <a:gd name="T6" fmla="*/ 18 w 233"/>
                <a:gd name="T7" fmla="*/ 79 h 220"/>
                <a:gd name="T8" fmla="*/ 15 w 233"/>
                <a:gd name="T9" fmla="*/ 19 h 220"/>
                <a:gd name="T10" fmla="*/ 75 w 233"/>
                <a:gd name="T11" fmla="*/ 15 h 220"/>
                <a:gd name="T12" fmla="*/ 215 w 233"/>
                <a:gd name="T13" fmla="*/ 141 h 220"/>
              </a:gdLst>
              <a:ahLst/>
              <a:cxnLst>
                <a:cxn ang="0">
                  <a:pos x="T0" y="T1"/>
                </a:cxn>
                <a:cxn ang="0">
                  <a:pos x="T2" y="T3"/>
                </a:cxn>
                <a:cxn ang="0">
                  <a:pos x="T4" y="T5"/>
                </a:cxn>
                <a:cxn ang="0">
                  <a:pos x="T6" y="T7"/>
                </a:cxn>
                <a:cxn ang="0">
                  <a:pos x="T8" y="T9"/>
                </a:cxn>
                <a:cxn ang="0">
                  <a:pos x="T10" y="T11"/>
                </a:cxn>
                <a:cxn ang="0">
                  <a:pos x="T12" y="T13"/>
                </a:cxn>
              </a:cxnLst>
              <a:rect l="0" t="0" r="r" b="b"/>
              <a:pathLst>
                <a:path w="233" h="220">
                  <a:moveTo>
                    <a:pt x="215" y="141"/>
                  </a:moveTo>
                  <a:cubicBezTo>
                    <a:pt x="232" y="156"/>
                    <a:pt x="233" y="183"/>
                    <a:pt x="217" y="200"/>
                  </a:cubicBezTo>
                  <a:cubicBezTo>
                    <a:pt x="201" y="218"/>
                    <a:pt x="175" y="220"/>
                    <a:pt x="158" y="205"/>
                  </a:cubicBezTo>
                  <a:cubicBezTo>
                    <a:pt x="18" y="79"/>
                    <a:pt x="18" y="79"/>
                    <a:pt x="18" y="79"/>
                  </a:cubicBezTo>
                  <a:cubicBezTo>
                    <a:pt x="1" y="64"/>
                    <a:pt x="0" y="37"/>
                    <a:pt x="15" y="19"/>
                  </a:cubicBezTo>
                  <a:cubicBezTo>
                    <a:pt x="31" y="2"/>
                    <a:pt x="58" y="0"/>
                    <a:pt x="75" y="15"/>
                  </a:cubicBezTo>
                  <a:lnTo>
                    <a:pt x="215" y="141"/>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8" name="Freeform 72"/>
            <p:cNvSpPr/>
            <p:nvPr/>
          </p:nvSpPr>
          <p:spPr bwMode="auto">
            <a:xfrm>
              <a:off x="5848350" y="3230563"/>
              <a:ext cx="379413" cy="679450"/>
            </a:xfrm>
            <a:custGeom>
              <a:avLst/>
              <a:gdLst>
                <a:gd name="T0" fmla="*/ 97 w 101"/>
                <a:gd name="T1" fmla="*/ 143 h 181"/>
                <a:gd name="T2" fmla="*/ 69 w 101"/>
                <a:gd name="T3" fmla="*/ 177 h 181"/>
                <a:gd name="T4" fmla="*/ 30 w 101"/>
                <a:gd name="T5" fmla="*/ 158 h 181"/>
                <a:gd name="T6" fmla="*/ 3 w 101"/>
                <a:gd name="T7" fmla="*/ 38 h 181"/>
                <a:gd name="T8" fmla="*/ 31 w 101"/>
                <a:gd name="T9" fmla="*/ 4 h 181"/>
                <a:gd name="T10" fmla="*/ 71 w 101"/>
                <a:gd name="T11" fmla="*/ 23 h 181"/>
                <a:gd name="T12" fmla="*/ 97 w 101"/>
                <a:gd name="T13" fmla="*/ 143 h 181"/>
              </a:gdLst>
              <a:ahLst/>
              <a:cxnLst>
                <a:cxn ang="0">
                  <a:pos x="T0" y="T1"/>
                </a:cxn>
                <a:cxn ang="0">
                  <a:pos x="T2" y="T3"/>
                </a:cxn>
                <a:cxn ang="0">
                  <a:pos x="T4" y="T5"/>
                </a:cxn>
                <a:cxn ang="0">
                  <a:pos x="T6" y="T7"/>
                </a:cxn>
                <a:cxn ang="0">
                  <a:pos x="T8" y="T9"/>
                </a:cxn>
                <a:cxn ang="0">
                  <a:pos x="T10" y="T11"/>
                </a:cxn>
                <a:cxn ang="0">
                  <a:pos x="T12" y="T13"/>
                </a:cxn>
              </a:cxnLst>
              <a:rect l="0" t="0" r="r" b="b"/>
              <a:pathLst>
                <a:path w="101" h="181">
                  <a:moveTo>
                    <a:pt x="97" y="143"/>
                  </a:moveTo>
                  <a:cubicBezTo>
                    <a:pt x="101" y="158"/>
                    <a:pt x="88" y="173"/>
                    <a:pt x="69" y="177"/>
                  </a:cubicBezTo>
                  <a:cubicBezTo>
                    <a:pt x="50" y="181"/>
                    <a:pt x="33" y="172"/>
                    <a:pt x="30" y="158"/>
                  </a:cubicBezTo>
                  <a:cubicBezTo>
                    <a:pt x="3" y="38"/>
                    <a:pt x="3" y="38"/>
                    <a:pt x="3" y="38"/>
                  </a:cubicBezTo>
                  <a:cubicBezTo>
                    <a:pt x="0" y="23"/>
                    <a:pt x="13" y="8"/>
                    <a:pt x="31" y="4"/>
                  </a:cubicBezTo>
                  <a:cubicBezTo>
                    <a:pt x="50" y="0"/>
                    <a:pt x="68" y="9"/>
                    <a:pt x="71" y="23"/>
                  </a:cubicBezTo>
                  <a:lnTo>
                    <a:pt x="97" y="143"/>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9" name="Freeform 73"/>
            <p:cNvSpPr/>
            <p:nvPr/>
          </p:nvSpPr>
          <p:spPr bwMode="auto">
            <a:xfrm>
              <a:off x="6140450" y="3173413"/>
              <a:ext cx="376238" cy="673100"/>
            </a:xfrm>
            <a:custGeom>
              <a:avLst/>
              <a:gdLst>
                <a:gd name="T0" fmla="*/ 97 w 100"/>
                <a:gd name="T1" fmla="*/ 141 h 179"/>
                <a:gd name="T2" fmla="*/ 69 w 100"/>
                <a:gd name="T3" fmla="*/ 175 h 179"/>
                <a:gd name="T4" fmla="*/ 29 w 100"/>
                <a:gd name="T5" fmla="*/ 156 h 179"/>
                <a:gd name="T6" fmla="*/ 3 w 100"/>
                <a:gd name="T7" fmla="*/ 37 h 179"/>
                <a:gd name="T8" fmla="*/ 32 w 100"/>
                <a:gd name="T9" fmla="*/ 4 h 179"/>
                <a:gd name="T10" fmla="*/ 71 w 100"/>
                <a:gd name="T11" fmla="*/ 22 h 179"/>
                <a:gd name="T12" fmla="*/ 97 w 100"/>
                <a:gd name="T13" fmla="*/ 141 h 179"/>
              </a:gdLst>
              <a:ahLst/>
              <a:cxnLst>
                <a:cxn ang="0">
                  <a:pos x="T0" y="T1"/>
                </a:cxn>
                <a:cxn ang="0">
                  <a:pos x="T2" y="T3"/>
                </a:cxn>
                <a:cxn ang="0">
                  <a:pos x="T4" y="T5"/>
                </a:cxn>
                <a:cxn ang="0">
                  <a:pos x="T6" y="T7"/>
                </a:cxn>
                <a:cxn ang="0">
                  <a:pos x="T8" y="T9"/>
                </a:cxn>
                <a:cxn ang="0">
                  <a:pos x="T10" y="T11"/>
                </a:cxn>
                <a:cxn ang="0">
                  <a:pos x="T12" y="T13"/>
                </a:cxn>
              </a:cxnLst>
              <a:rect l="0" t="0" r="r" b="b"/>
              <a:pathLst>
                <a:path w="100" h="179">
                  <a:moveTo>
                    <a:pt x="97" y="141"/>
                  </a:moveTo>
                  <a:cubicBezTo>
                    <a:pt x="100" y="156"/>
                    <a:pt x="88" y="171"/>
                    <a:pt x="69" y="175"/>
                  </a:cubicBezTo>
                  <a:cubicBezTo>
                    <a:pt x="50" y="179"/>
                    <a:pt x="32" y="170"/>
                    <a:pt x="29" y="156"/>
                  </a:cubicBezTo>
                  <a:cubicBezTo>
                    <a:pt x="3" y="37"/>
                    <a:pt x="3" y="37"/>
                    <a:pt x="3" y="37"/>
                  </a:cubicBezTo>
                  <a:cubicBezTo>
                    <a:pt x="0" y="23"/>
                    <a:pt x="13" y="8"/>
                    <a:pt x="32" y="4"/>
                  </a:cubicBezTo>
                  <a:cubicBezTo>
                    <a:pt x="50" y="0"/>
                    <a:pt x="68" y="8"/>
                    <a:pt x="71" y="22"/>
                  </a:cubicBezTo>
                  <a:lnTo>
                    <a:pt x="97" y="141"/>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0" name="Freeform 74"/>
            <p:cNvSpPr/>
            <p:nvPr/>
          </p:nvSpPr>
          <p:spPr bwMode="auto">
            <a:xfrm>
              <a:off x="6470650" y="3255963"/>
              <a:ext cx="293688" cy="527050"/>
            </a:xfrm>
            <a:custGeom>
              <a:avLst/>
              <a:gdLst>
                <a:gd name="T0" fmla="*/ 75 w 78"/>
                <a:gd name="T1" fmla="*/ 111 h 140"/>
                <a:gd name="T2" fmla="*/ 53 w 78"/>
                <a:gd name="T3" fmla="*/ 137 h 140"/>
                <a:gd name="T4" fmla="*/ 22 w 78"/>
                <a:gd name="T5" fmla="*/ 122 h 140"/>
                <a:gd name="T6" fmla="*/ 2 w 78"/>
                <a:gd name="T7" fmla="*/ 29 h 140"/>
                <a:gd name="T8" fmla="*/ 24 w 78"/>
                <a:gd name="T9" fmla="*/ 3 h 140"/>
                <a:gd name="T10" fmla="*/ 55 w 78"/>
                <a:gd name="T11" fmla="*/ 18 h 140"/>
                <a:gd name="T12" fmla="*/ 75 w 78"/>
                <a:gd name="T13" fmla="*/ 111 h 140"/>
              </a:gdLst>
              <a:ahLst/>
              <a:cxnLst>
                <a:cxn ang="0">
                  <a:pos x="T0" y="T1"/>
                </a:cxn>
                <a:cxn ang="0">
                  <a:pos x="T2" y="T3"/>
                </a:cxn>
                <a:cxn ang="0">
                  <a:pos x="T4" y="T5"/>
                </a:cxn>
                <a:cxn ang="0">
                  <a:pos x="T6" y="T7"/>
                </a:cxn>
                <a:cxn ang="0">
                  <a:pos x="T8" y="T9"/>
                </a:cxn>
                <a:cxn ang="0">
                  <a:pos x="T10" y="T11"/>
                </a:cxn>
                <a:cxn ang="0">
                  <a:pos x="T12" y="T13"/>
                </a:cxn>
              </a:cxnLst>
              <a:rect l="0" t="0" r="r" b="b"/>
              <a:pathLst>
                <a:path w="78" h="140">
                  <a:moveTo>
                    <a:pt x="75" y="111"/>
                  </a:moveTo>
                  <a:cubicBezTo>
                    <a:pt x="78" y="122"/>
                    <a:pt x="68" y="134"/>
                    <a:pt x="53" y="137"/>
                  </a:cubicBezTo>
                  <a:cubicBezTo>
                    <a:pt x="39" y="140"/>
                    <a:pt x="25" y="134"/>
                    <a:pt x="22" y="122"/>
                  </a:cubicBezTo>
                  <a:cubicBezTo>
                    <a:pt x="2" y="29"/>
                    <a:pt x="2" y="29"/>
                    <a:pt x="2" y="29"/>
                  </a:cubicBezTo>
                  <a:cubicBezTo>
                    <a:pt x="0" y="18"/>
                    <a:pt x="9" y="7"/>
                    <a:pt x="24" y="3"/>
                  </a:cubicBezTo>
                  <a:cubicBezTo>
                    <a:pt x="39" y="0"/>
                    <a:pt x="53" y="7"/>
                    <a:pt x="55" y="18"/>
                  </a:cubicBezTo>
                  <a:lnTo>
                    <a:pt x="75" y="111"/>
                  </a:lnTo>
                  <a:close/>
                </a:path>
              </a:pathLst>
            </a:custGeom>
            <a:solidFill>
              <a:srgbClr val="FFD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1" name="Freeform 75"/>
            <p:cNvSpPr/>
            <p:nvPr/>
          </p:nvSpPr>
          <p:spPr bwMode="auto">
            <a:xfrm>
              <a:off x="5937250" y="4484688"/>
              <a:ext cx="939800" cy="417513"/>
            </a:xfrm>
            <a:custGeom>
              <a:avLst/>
              <a:gdLst>
                <a:gd name="T0" fmla="*/ 592 w 592"/>
                <a:gd name="T1" fmla="*/ 142 h 263"/>
                <a:gd name="T2" fmla="*/ 31 w 592"/>
                <a:gd name="T3" fmla="*/ 263 h 263"/>
                <a:gd name="T4" fmla="*/ 0 w 592"/>
                <a:gd name="T5" fmla="*/ 121 h 263"/>
                <a:gd name="T6" fmla="*/ 561 w 592"/>
                <a:gd name="T7" fmla="*/ 0 h 263"/>
                <a:gd name="T8" fmla="*/ 592 w 592"/>
                <a:gd name="T9" fmla="*/ 142 h 263"/>
              </a:gdLst>
              <a:ahLst/>
              <a:cxnLst>
                <a:cxn ang="0">
                  <a:pos x="T0" y="T1"/>
                </a:cxn>
                <a:cxn ang="0">
                  <a:pos x="T2" y="T3"/>
                </a:cxn>
                <a:cxn ang="0">
                  <a:pos x="T4" y="T5"/>
                </a:cxn>
                <a:cxn ang="0">
                  <a:pos x="T6" y="T7"/>
                </a:cxn>
                <a:cxn ang="0">
                  <a:pos x="T8" y="T9"/>
                </a:cxn>
              </a:cxnLst>
              <a:rect l="0" t="0" r="r" b="b"/>
              <a:pathLst>
                <a:path w="592" h="263">
                  <a:moveTo>
                    <a:pt x="592" y="142"/>
                  </a:moveTo>
                  <a:lnTo>
                    <a:pt x="31" y="263"/>
                  </a:lnTo>
                  <a:lnTo>
                    <a:pt x="0" y="121"/>
                  </a:lnTo>
                  <a:lnTo>
                    <a:pt x="561" y="0"/>
                  </a:lnTo>
                  <a:lnTo>
                    <a:pt x="592" y="14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2" name="Freeform 76"/>
            <p:cNvSpPr/>
            <p:nvPr/>
          </p:nvSpPr>
          <p:spPr bwMode="auto">
            <a:xfrm>
              <a:off x="5997575" y="4706938"/>
              <a:ext cx="128588" cy="127000"/>
            </a:xfrm>
            <a:custGeom>
              <a:avLst/>
              <a:gdLst>
                <a:gd name="T0" fmla="*/ 32 w 34"/>
                <a:gd name="T1" fmla="*/ 14 h 34"/>
                <a:gd name="T2" fmla="*/ 13 w 34"/>
                <a:gd name="T3" fmla="*/ 2 h 34"/>
                <a:gd name="T4" fmla="*/ 2 w 34"/>
                <a:gd name="T5" fmla="*/ 20 h 34"/>
                <a:gd name="T6" fmla="*/ 20 w 34"/>
                <a:gd name="T7" fmla="*/ 32 h 34"/>
                <a:gd name="T8" fmla="*/ 32 w 34"/>
                <a:gd name="T9" fmla="*/ 14 h 34"/>
              </a:gdLst>
              <a:ahLst/>
              <a:cxnLst>
                <a:cxn ang="0">
                  <a:pos x="T0" y="T1"/>
                </a:cxn>
                <a:cxn ang="0">
                  <a:pos x="T2" y="T3"/>
                </a:cxn>
                <a:cxn ang="0">
                  <a:pos x="T4" y="T5"/>
                </a:cxn>
                <a:cxn ang="0">
                  <a:pos x="T6" y="T7"/>
                </a:cxn>
                <a:cxn ang="0">
                  <a:pos x="T8" y="T9"/>
                </a:cxn>
              </a:cxnLst>
              <a:rect l="0" t="0" r="r" b="b"/>
              <a:pathLst>
                <a:path w="34" h="34">
                  <a:moveTo>
                    <a:pt x="32" y="14"/>
                  </a:moveTo>
                  <a:cubicBezTo>
                    <a:pt x="30" y="5"/>
                    <a:pt x="22" y="0"/>
                    <a:pt x="13" y="2"/>
                  </a:cubicBezTo>
                  <a:cubicBezTo>
                    <a:pt x="5" y="4"/>
                    <a:pt x="0" y="12"/>
                    <a:pt x="2" y="20"/>
                  </a:cubicBezTo>
                  <a:cubicBezTo>
                    <a:pt x="3" y="28"/>
                    <a:pt x="12" y="34"/>
                    <a:pt x="20" y="32"/>
                  </a:cubicBezTo>
                  <a:cubicBezTo>
                    <a:pt x="28" y="30"/>
                    <a:pt x="34" y="22"/>
                    <a:pt x="32" y="14"/>
                  </a:cubicBez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Freeform 77"/>
            <p:cNvSpPr/>
            <p:nvPr/>
          </p:nvSpPr>
          <p:spPr bwMode="auto">
            <a:xfrm>
              <a:off x="5903913" y="4668838"/>
              <a:ext cx="1608138" cy="2144713"/>
            </a:xfrm>
            <a:custGeom>
              <a:avLst/>
              <a:gdLst>
                <a:gd name="T0" fmla="*/ 1013 w 1013"/>
                <a:gd name="T1" fmla="*/ 1351 h 1351"/>
                <a:gd name="T2" fmla="*/ 319 w 1013"/>
                <a:gd name="T3" fmla="*/ 1351 h 1351"/>
                <a:gd name="T4" fmla="*/ 0 w 1013"/>
                <a:gd name="T5" fmla="*/ 144 h 1351"/>
                <a:gd name="T6" fmla="*/ 660 w 1013"/>
                <a:gd name="T7" fmla="*/ 0 h 1351"/>
                <a:gd name="T8" fmla="*/ 1013 w 1013"/>
                <a:gd name="T9" fmla="*/ 1351 h 1351"/>
              </a:gdLst>
              <a:ahLst/>
              <a:cxnLst>
                <a:cxn ang="0">
                  <a:pos x="T0" y="T1"/>
                </a:cxn>
                <a:cxn ang="0">
                  <a:pos x="T2" y="T3"/>
                </a:cxn>
                <a:cxn ang="0">
                  <a:pos x="T4" y="T5"/>
                </a:cxn>
                <a:cxn ang="0">
                  <a:pos x="T6" y="T7"/>
                </a:cxn>
                <a:cxn ang="0">
                  <a:pos x="T8" y="T9"/>
                </a:cxn>
              </a:cxnLst>
              <a:rect l="0" t="0" r="r" b="b"/>
              <a:pathLst>
                <a:path w="1013" h="1351">
                  <a:moveTo>
                    <a:pt x="1013" y="1351"/>
                  </a:moveTo>
                  <a:lnTo>
                    <a:pt x="319" y="1351"/>
                  </a:lnTo>
                  <a:lnTo>
                    <a:pt x="0" y="144"/>
                  </a:lnTo>
                  <a:lnTo>
                    <a:pt x="660" y="0"/>
                  </a:lnTo>
                  <a:lnTo>
                    <a:pt x="1013" y="135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74" name="Rectangle 38"/>
            <p:cNvSpPr>
              <a:spLocks noChangeArrowheads="1"/>
            </p:cNvSpPr>
            <p:nvPr/>
          </p:nvSpPr>
          <p:spPr bwMode="auto">
            <a:xfrm>
              <a:off x="2271713" y="1279663"/>
              <a:ext cx="2994025" cy="225425"/>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75" name="Rectangle 43"/>
            <p:cNvSpPr>
              <a:spLocks noChangeArrowheads="1"/>
            </p:cNvSpPr>
            <p:nvPr/>
          </p:nvSpPr>
          <p:spPr bwMode="auto">
            <a:xfrm>
              <a:off x="3816350" y="1568588"/>
              <a:ext cx="1449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76" name="Rectangle 44"/>
            <p:cNvSpPr>
              <a:spLocks noChangeArrowheads="1"/>
            </p:cNvSpPr>
            <p:nvPr/>
          </p:nvSpPr>
          <p:spPr bwMode="auto">
            <a:xfrm>
              <a:off x="3816350" y="1700351"/>
              <a:ext cx="1449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77" name="Rectangle 47"/>
            <p:cNvSpPr>
              <a:spLocks noChangeArrowheads="1"/>
            </p:cNvSpPr>
            <p:nvPr/>
          </p:nvSpPr>
          <p:spPr bwMode="auto">
            <a:xfrm>
              <a:off x="2271713" y="1568588"/>
              <a:ext cx="1322388" cy="825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78" name="Rectangle 48"/>
            <p:cNvSpPr>
              <a:spLocks noChangeArrowheads="1"/>
            </p:cNvSpPr>
            <p:nvPr/>
          </p:nvSpPr>
          <p:spPr bwMode="auto">
            <a:xfrm>
              <a:off x="2271713" y="1700351"/>
              <a:ext cx="1322388"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grpSp>
      <p:sp>
        <p:nvSpPr>
          <p:cNvPr id="79" name="MH_SubTitle_1"/>
          <p:cNvSpPr/>
          <p:nvPr>
            <p:custDataLst>
              <p:tags r:id="rId7"/>
            </p:custDataLst>
          </p:nvPr>
        </p:nvSpPr>
        <p:spPr>
          <a:xfrm>
            <a:off x="7064887" y="2994666"/>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C00000"/>
          </a:solidFill>
          <a:ln w="25400" cap="flat" cmpd="sng" algn="ctr">
            <a:noFill/>
            <a:prstDash val="solid"/>
          </a:ln>
          <a:effectLst/>
        </p:spPr>
        <p:txBody>
          <a:bodyPr lIns="0" tIns="0" rIns="0" bIns="0" anchor="ctr">
            <a:noAutofit/>
          </a:bodyPr>
          <a:p>
            <a:pPr algn="ctr"/>
            <a:r>
              <a:rPr 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MH_Other_1"/>
          <p:cNvSpPr/>
          <p:nvPr>
            <p:custDataLst>
              <p:tags r:id="rId8"/>
            </p:custDataLst>
          </p:nvPr>
        </p:nvSpPr>
        <p:spPr>
          <a:xfrm>
            <a:off x="6360038" y="2994666"/>
            <a:ext cx="803628" cy="805301"/>
          </a:xfrm>
          <a:prstGeom prst="ellipse">
            <a:avLst/>
          </a:prstGeom>
          <a:solidFill>
            <a:srgbClr val="FFFFFF"/>
          </a:solidFill>
          <a:ln w="57150" cap="flat" cmpd="sng" algn="ctr">
            <a:solidFill>
              <a:srgbClr val="C00000"/>
            </a:solidFill>
            <a:prstDash val="solid"/>
          </a:ln>
          <a:effectLst/>
        </p:spPr>
        <p:txBody>
          <a:bodyPr lIns="0" tIns="0" rIns="0" bIns="0" anchor="ctr"/>
          <a:p>
            <a:pPr algn="ctr">
              <a:defRPr/>
            </a:pPr>
            <a:r>
              <a:rPr lang="en-US" altLang="zh-CN" sz="3200" kern="0" dirty="0">
                <a:solidFill>
                  <a:srgbClr val="C00000"/>
                </a:solidFill>
                <a:latin typeface="Impact" panose="020B0806030902050204" pitchFamily="34" charset="0"/>
                <a:ea typeface="微软雅黑" panose="020B0503020204020204" pitchFamily="34" charset="-122"/>
                <a:sym typeface="Arial" panose="020B0604020202020204" pitchFamily="34" charset="0"/>
              </a:rPr>
              <a:t>1</a:t>
            </a:r>
            <a:endParaRPr lang="en-US" altLang="zh-CN" sz="3200" kern="0" dirty="0">
              <a:solidFill>
                <a:srgbClr val="C00000"/>
              </a:solidFill>
              <a:latin typeface="Impact" panose="020B0806030902050204" pitchFamily="34" charset="0"/>
              <a:ea typeface="微软雅黑" panose="020B0503020204020204" pitchFamily="34" charset="-122"/>
              <a:sym typeface="Arial" panose="020B0604020202020204" pitchFamily="34" charset="0"/>
            </a:endParaRPr>
          </a:p>
        </p:txBody>
      </p:sp>
      <p:sp>
        <p:nvSpPr>
          <p:cNvPr id="81" name="MH_SubTitle_2"/>
          <p:cNvSpPr/>
          <p:nvPr>
            <p:custDataLst>
              <p:tags r:id="rId9"/>
            </p:custDataLst>
          </p:nvPr>
        </p:nvSpPr>
        <p:spPr>
          <a:xfrm>
            <a:off x="7064887" y="4211117"/>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bg1">
              <a:lumMod val="75000"/>
            </a:schemeClr>
          </a:solidFill>
          <a:ln w="25400" cap="flat" cmpd="sng" algn="ctr">
            <a:noFill/>
            <a:prstDash val="solid"/>
          </a:ln>
          <a:effectLst/>
        </p:spPr>
        <p:txBody>
          <a:bodyPr lIns="0" tIns="0" rIns="0" bIns="0" anchor="ctr">
            <a:noAutofit/>
          </a:bodyPr>
          <a:p>
            <a:pPr lvl="0" algn="ct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MH_Other_2"/>
          <p:cNvSpPr/>
          <p:nvPr>
            <p:custDataLst>
              <p:tags r:id="rId10"/>
            </p:custDataLst>
          </p:nvPr>
        </p:nvSpPr>
        <p:spPr>
          <a:xfrm>
            <a:off x="6360038" y="4211117"/>
            <a:ext cx="803628" cy="805301"/>
          </a:xfrm>
          <a:prstGeom prst="ellipse">
            <a:avLst/>
          </a:prstGeom>
          <a:solidFill>
            <a:srgbClr val="FFFFFF"/>
          </a:solidFill>
          <a:ln w="57150" cap="flat" cmpd="sng" algn="ctr">
            <a:solidFill>
              <a:schemeClr val="bg1">
                <a:lumMod val="75000"/>
              </a:schemeClr>
            </a:solidFill>
            <a:prstDash val="solid"/>
          </a:ln>
          <a:effectLst/>
        </p:spPr>
        <p:txBody>
          <a:bodyPr lIns="0" tIns="0" rIns="0" bIns="0" anchor="ctr"/>
          <a:p>
            <a:pPr algn="ctr">
              <a:defRPr/>
            </a:pPr>
            <a:r>
              <a:rPr lang="en-US" altLang="zh-CN" sz="3200" kern="0" dirty="0">
                <a:solidFill>
                  <a:schemeClr val="bg1">
                    <a:lumMod val="75000"/>
                  </a:schemeClr>
                </a:solidFill>
                <a:latin typeface="Impact" panose="020B0806030902050204" pitchFamily="34" charset="0"/>
                <a:ea typeface="微软雅黑" panose="020B0503020204020204" pitchFamily="34" charset="-122"/>
                <a:sym typeface="Arial" panose="020B0604020202020204" pitchFamily="34" charset="0"/>
              </a:rPr>
              <a:t>2</a:t>
            </a:r>
            <a:endParaRPr lang="en-US" altLang="zh-CN" sz="3200" kern="0" dirty="0">
              <a:solidFill>
                <a:schemeClr val="bg1">
                  <a:lumMod val="7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83" name="文本框 82"/>
          <p:cNvSpPr txBox="1"/>
          <p:nvPr/>
        </p:nvSpPr>
        <p:spPr>
          <a:xfrm>
            <a:off x="1414145" y="3404235"/>
            <a:ext cx="2275205" cy="922020"/>
          </a:xfrm>
          <a:prstGeom prst="rect">
            <a:avLst/>
          </a:prstGeom>
          <a:noFill/>
        </p:spPr>
        <p:txBody>
          <a:bodyPr wrap="squar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CN" altLang="en-US" sz="5400" b="1" dirty="0">
                <a:solidFill>
                  <a:srgbClr val="C00000"/>
                </a:solidFill>
                <a:latin typeface="微软雅黑" panose="020B0503020204020204" pitchFamily="34" charset="-122"/>
                <a:ea typeface="微软雅黑" panose="020B0503020204020204" pitchFamily="34" charset="-122"/>
              </a:rPr>
              <a:t>目录</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
        <p:nvSpPr>
          <p:cNvPr id="84" name="矩形 83"/>
          <p:cNvSpPr/>
          <p:nvPr/>
        </p:nvSpPr>
        <p:spPr>
          <a:xfrm>
            <a:off x="1608633" y="4244498"/>
            <a:ext cx="1845378" cy="584775"/>
          </a:xfrm>
          <a:prstGeom prst="rect">
            <a:avLst/>
          </a:prstGeom>
          <a:noFill/>
        </p:spPr>
        <p:txBody>
          <a:bodyPr wrap="none" rtlCol="0">
            <a:spAutoFit/>
          </a:bodyPr>
          <a:p>
            <a:pPr algn="ctr" defTabSz="685800"/>
            <a:r>
              <a:rPr lang="en-US" altLang="zh-CN" sz="3200" b="1" dirty="0">
                <a:solidFill>
                  <a:schemeClr val="bg1">
                    <a:lumMod val="75000"/>
                  </a:schemeClr>
                </a:solidFill>
                <a:latin typeface="Impact" panose="020B0806030902050204" pitchFamily="34" charset="0"/>
                <a:ea typeface="微软雅黑" panose="020B0503020204020204" pitchFamily="34" charset="-122"/>
              </a:rPr>
              <a:t>CONTENTS</a:t>
            </a:r>
            <a:endParaRPr lang="zh-CN" altLang="en-US" sz="3200" b="1" dirty="0">
              <a:solidFill>
                <a:schemeClr val="bg1">
                  <a:lumMod val="75000"/>
                </a:schemeClr>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5625"/>
                                  </p:iterate>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流程图: 可选过程 4"/>
          <p:cNvSpPr/>
          <p:nvPr/>
        </p:nvSpPr>
        <p:spPr>
          <a:xfrm>
            <a:off x="208915" y="1614170"/>
            <a:ext cx="3255645" cy="96456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输入完整的体检号可以进行查询当前客户的所有检查项目以及对应的操作</a:t>
            </a:r>
            <a:endParaRPr lang="zh-CN" sz="1600">
              <a:solidFill>
                <a:schemeClr val="tx1"/>
              </a:solidFill>
            </a:endParaRPr>
          </a:p>
        </p:txBody>
      </p:sp>
      <p:pic>
        <p:nvPicPr>
          <p:cNvPr id="8" name="图片 7"/>
          <p:cNvPicPr>
            <a:picLocks noChangeAspect="1"/>
          </p:cNvPicPr>
          <p:nvPr/>
        </p:nvPicPr>
        <p:blipFill>
          <a:blip r:embed="rId1"/>
          <a:stretch>
            <a:fillRect/>
          </a:stretch>
        </p:blipFill>
        <p:spPr>
          <a:xfrm>
            <a:off x="4291330" y="1824355"/>
            <a:ext cx="7560000" cy="4031209"/>
          </a:xfrm>
          <a:prstGeom prst="rect">
            <a:avLst/>
          </a:prstGeom>
        </p:spPr>
      </p:pic>
      <p:cxnSp>
        <p:nvCxnSpPr>
          <p:cNvPr id="6" name="直接箭头连接符 5"/>
          <p:cNvCxnSpPr>
            <a:endCxn id="5" idx="3"/>
          </p:cNvCxnSpPr>
          <p:nvPr/>
        </p:nvCxnSpPr>
        <p:spPr>
          <a:xfrm flipH="1">
            <a:off x="3464560" y="2000250"/>
            <a:ext cx="7164070" cy="9652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流程图: 可选过程 8"/>
          <p:cNvSpPr/>
          <p:nvPr/>
        </p:nvSpPr>
        <p:spPr>
          <a:xfrm>
            <a:off x="208915" y="2665095"/>
            <a:ext cx="32556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取消检查</a:t>
            </a:r>
            <a:r>
              <a:rPr lang="en-US" altLang="zh-CN" sz="1600">
                <a:solidFill>
                  <a:schemeClr val="tx1"/>
                </a:solidFill>
              </a:rPr>
              <a:t>”</a:t>
            </a:r>
            <a:r>
              <a:rPr lang="zh-CN" sz="1600">
                <a:solidFill>
                  <a:schemeClr val="tx1"/>
                </a:solidFill>
              </a:rPr>
              <a:t>可以取消当前客户的所有检查项目</a:t>
            </a:r>
            <a:endParaRPr lang="zh-CN" sz="1600">
              <a:solidFill>
                <a:schemeClr val="tx1"/>
              </a:solidFill>
            </a:endParaRPr>
          </a:p>
        </p:txBody>
      </p:sp>
      <p:cxnSp>
        <p:nvCxnSpPr>
          <p:cNvPr id="12" name="直接箭头连接符 11"/>
          <p:cNvCxnSpPr/>
          <p:nvPr/>
        </p:nvCxnSpPr>
        <p:spPr>
          <a:xfrm flipH="1" flipV="1">
            <a:off x="3551555" y="2919095"/>
            <a:ext cx="1543050" cy="5715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流程图: 可选过程 12"/>
          <p:cNvSpPr/>
          <p:nvPr/>
        </p:nvSpPr>
        <p:spPr>
          <a:xfrm>
            <a:off x="208915" y="3354070"/>
            <a:ext cx="32556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取消单项</a:t>
            </a:r>
            <a:r>
              <a:rPr lang="en-US" altLang="zh-CN" sz="1600">
                <a:solidFill>
                  <a:schemeClr val="tx1"/>
                </a:solidFill>
              </a:rPr>
              <a:t>”</a:t>
            </a:r>
            <a:r>
              <a:rPr lang="zh-CN" sz="1600">
                <a:solidFill>
                  <a:schemeClr val="tx1"/>
                </a:solidFill>
              </a:rPr>
              <a:t>可以对当前选中的项目进行取消</a:t>
            </a:r>
            <a:endParaRPr lang="zh-CN" sz="1600">
              <a:solidFill>
                <a:schemeClr val="tx1"/>
              </a:solidFill>
            </a:endParaRPr>
          </a:p>
        </p:txBody>
      </p:sp>
      <p:sp>
        <p:nvSpPr>
          <p:cNvPr id="14" name="流程图: 可选过程 13"/>
          <p:cNvSpPr/>
          <p:nvPr/>
        </p:nvSpPr>
        <p:spPr>
          <a:xfrm>
            <a:off x="208915" y="4052570"/>
            <a:ext cx="32556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指定项目</a:t>
            </a:r>
            <a:r>
              <a:rPr lang="en-US" altLang="zh-CN" sz="1600">
                <a:solidFill>
                  <a:schemeClr val="tx1"/>
                </a:solidFill>
              </a:rPr>
              <a:t>”</a:t>
            </a:r>
            <a:r>
              <a:rPr lang="zh-CN" sz="1600">
                <a:solidFill>
                  <a:schemeClr val="tx1"/>
                </a:solidFill>
              </a:rPr>
              <a:t>可以对当前选中的项目进行指定下一项检查</a:t>
            </a:r>
            <a:endParaRPr lang="zh-CN" sz="1600">
              <a:solidFill>
                <a:schemeClr val="tx1"/>
              </a:solidFill>
            </a:endParaRPr>
          </a:p>
        </p:txBody>
      </p:sp>
      <p:sp>
        <p:nvSpPr>
          <p:cNvPr id="15" name="流程图: 可选过程 14"/>
          <p:cNvSpPr/>
          <p:nvPr/>
        </p:nvSpPr>
        <p:spPr>
          <a:xfrm>
            <a:off x="208915" y="4760595"/>
            <a:ext cx="32556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过号归队</a:t>
            </a:r>
            <a:r>
              <a:rPr lang="en-US" altLang="zh-CN" sz="1600">
                <a:solidFill>
                  <a:schemeClr val="tx1"/>
                </a:solidFill>
              </a:rPr>
              <a:t>”</a:t>
            </a:r>
            <a:r>
              <a:rPr lang="zh-CN" sz="1600">
                <a:solidFill>
                  <a:schemeClr val="tx1"/>
                </a:solidFill>
              </a:rPr>
              <a:t>只可以对已过号的项目进行归队</a:t>
            </a:r>
            <a:endParaRPr lang="zh-CN" sz="1600">
              <a:solidFill>
                <a:schemeClr val="tx1"/>
              </a:solidFill>
            </a:endParaRPr>
          </a:p>
        </p:txBody>
      </p:sp>
      <p:sp>
        <p:nvSpPr>
          <p:cNvPr id="16" name="流程图: 可选过程 15"/>
          <p:cNvSpPr/>
          <p:nvPr/>
        </p:nvSpPr>
        <p:spPr>
          <a:xfrm>
            <a:off x="208915" y="5478145"/>
            <a:ext cx="32556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憋尿归队</a:t>
            </a:r>
            <a:r>
              <a:rPr lang="en-US" altLang="zh-CN" sz="1600">
                <a:solidFill>
                  <a:schemeClr val="tx1"/>
                </a:solidFill>
              </a:rPr>
              <a:t>”</a:t>
            </a:r>
            <a:r>
              <a:rPr lang="zh-CN" sz="1600">
                <a:solidFill>
                  <a:schemeClr val="tx1"/>
                </a:solidFill>
              </a:rPr>
              <a:t>只可以对憋尿中的项目进行归队</a:t>
            </a:r>
            <a:endParaRPr lang="zh-CN" sz="1600">
              <a:solidFill>
                <a:schemeClr val="tx1"/>
              </a:solidFill>
            </a:endParaRPr>
          </a:p>
        </p:txBody>
      </p:sp>
      <p:cxnSp>
        <p:nvCxnSpPr>
          <p:cNvPr id="17" name="直接箭头连接符 16"/>
          <p:cNvCxnSpPr>
            <a:endCxn id="13" idx="3"/>
          </p:cNvCxnSpPr>
          <p:nvPr/>
        </p:nvCxnSpPr>
        <p:spPr>
          <a:xfrm flipH="1">
            <a:off x="3464560" y="2990850"/>
            <a:ext cx="2239645" cy="64579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3464560" y="3009900"/>
            <a:ext cx="2887345" cy="134175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3464560" y="3019425"/>
            <a:ext cx="3363595" cy="204978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6" idx="3"/>
          </p:cNvCxnSpPr>
          <p:nvPr/>
        </p:nvCxnSpPr>
        <p:spPr>
          <a:xfrm flipH="1">
            <a:off x="3464560" y="3009900"/>
            <a:ext cx="3906520" cy="275082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流程图: 可选过程 20"/>
          <p:cNvSpPr/>
          <p:nvPr/>
        </p:nvSpPr>
        <p:spPr>
          <a:xfrm>
            <a:off x="208915" y="6157595"/>
            <a:ext cx="32556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刷新</a:t>
            </a:r>
            <a:r>
              <a:rPr lang="en-US" altLang="zh-CN" sz="1600">
                <a:solidFill>
                  <a:schemeClr val="tx1"/>
                </a:solidFill>
              </a:rPr>
              <a:t>”</a:t>
            </a:r>
            <a:r>
              <a:rPr lang="zh-CN" sz="1600">
                <a:solidFill>
                  <a:schemeClr val="tx1"/>
                </a:solidFill>
              </a:rPr>
              <a:t>可以刷新当前客户的所有检查项目信息</a:t>
            </a:r>
            <a:endParaRPr lang="zh-CN" sz="1600">
              <a:solidFill>
                <a:schemeClr val="tx1"/>
              </a:solidFill>
            </a:endParaRPr>
          </a:p>
        </p:txBody>
      </p:sp>
      <p:cxnSp>
        <p:nvCxnSpPr>
          <p:cNvPr id="23" name="直接箭头连接符 22"/>
          <p:cNvCxnSpPr/>
          <p:nvPr/>
        </p:nvCxnSpPr>
        <p:spPr>
          <a:xfrm flipH="1">
            <a:off x="3522980" y="3028950"/>
            <a:ext cx="4343400" cy="341947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内容占位符 1"/>
          <p:cNvSpPr>
            <a:spLocks noGrp="1"/>
          </p:cNvSpPr>
          <p:nvPr>
            <p:ph idx="1"/>
          </p:nvPr>
        </p:nvSpPr>
        <p:spPr>
          <a:xfrm>
            <a:off x="4320540" y="715010"/>
            <a:ext cx="3049905" cy="556895"/>
          </a:xfrm>
        </p:spPr>
        <p:txBody>
          <a:bodyPr>
            <a:normAutofit fontScale="90000"/>
          </a:bodyPr>
          <a:p>
            <a:pPr algn="l">
              <a:buClrTx/>
              <a:buSzTx/>
            </a:pPr>
            <a:r>
              <a:rPr lang="zh-CN" altLang="en-US"/>
              <a:t>定位查询某个客户</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流程图: 可选过程 4"/>
          <p:cNvSpPr/>
          <p:nvPr/>
        </p:nvSpPr>
        <p:spPr>
          <a:xfrm>
            <a:off x="408940" y="1842770"/>
            <a:ext cx="2941320" cy="119253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日志查询</a:t>
            </a:r>
            <a:r>
              <a:rPr lang="en-US" altLang="zh-CN" sz="1600">
                <a:solidFill>
                  <a:schemeClr val="tx1"/>
                </a:solidFill>
              </a:rPr>
              <a:t>”</a:t>
            </a:r>
            <a:r>
              <a:rPr lang="zh-CN" sz="1600">
                <a:solidFill>
                  <a:schemeClr val="tx1"/>
                </a:solidFill>
              </a:rPr>
              <a:t>打开日志查询窗口，该日志记录了对客户操作的所有信息</a:t>
            </a:r>
            <a:endParaRPr lang="zh-CN" sz="1600">
              <a:solidFill>
                <a:schemeClr val="tx1"/>
              </a:solidFill>
            </a:endParaRPr>
          </a:p>
        </p:txBody>
      </p:sp>
      <p:sp>
        <p:nvSpPr>
          <p:cNvPr id="21" name="流程图: 可选过程 20"/>
          <p:cNvSpPr/>
          <p:nvPr/>
        </p:nvSpPr>
        <p:spPr>
          <a:xfrm>
            <a:off x="408305" y="3966845"/>
            <a:ext cx="2941955" cy="107823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这里可以根据操作时间，体检号，客户名称，操作人进行模糊查询出需要的日志信息</a:t>
            </a:r>
            <a:endParaRPr lang="zh-CN" sz="1600">
              <a:solidFill>
                <a:schemeClr val="tx1"/>
              </a:solidFill>
            </a:endParaRPr>
          </a:p>
        </p:txBody>
      </p:sp>
      <p:pic>
        <p:nvPicPr>
          <p:cNvPr id="2" name="图片 1"/>
          <p:cNvPicPr>
            <a:picLocks noChangeAspect="1"/>
          </p:cNvPicPr>
          <p:nvPr/>
        </p:nvPicPr>
        <p:blipFill>
          <a:blip r:embed="rId1"/>
          <a:stretch>
            <a:fillRect/>
          </a:stretch>
        </p:blipFill>
        <p:spPr>
          <a:xfrm>
            <a:off x="3948430" y="1462405"/>
            <a:ext cx="7560000" cy="5054911"/>
          </a:xfrm>
          <a:prstGeom prst="rect">
            <a:avLst/>
          </a:prstGeom>
        </p:spPr>
      </p:pic>
      <p:cxnSp>
        <p:nvCxnSpPr>
          <p:cNvPr id="11" name="直接箭头连接符 10"/>
          <p:cNvCxnSpPr>
            <a:endCxn id="5" idx="3"/>
          </p:cNvCxnSpPr>
          <p:nvPr/>
        </p:nvCxnSpPr>
        <p:spPr>
          <a:xfrm flipH="1">
            <a:off x="3350260" y="1866900"/>
            <a:ext cx="791845" cy="57213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flipH="1">
            <a:off x="3418205" y="2466975"/>
            <a:ext cx="7296150" cy="206692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内容占位符 3"/>
          <p:cNvSpPr>
            <a:spLocks noGrp="1"/>
          </p:cNvSpPr>
          <p:nvPr>
            <p:ph idx="1"/>
          </p:nvPr>
        </p:nvSpPr>
        <p:spPr>
          <a:xfrm>
            <a:off x="4320540" y="715010"/>
            <a:ext cx="3049905" cy="556895"/>
          </a:xfrm>
        </p:spPr>
        <p:txBody>
          <a:bodyPr>
            <a:normAutofit/>
          </a:bodyPr>
          <a:p>
            <a:pPr algn="l">
              <a:buClrTx/>
              <a:buSzTx/>
            </a:pPr>
            <a:r>
              <a:rPr lang="zh-CN" altLang="en-US"/>
              <a:t>日志查询</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流程图: 可选过程 4"/>
          <p:cNvSpPr/>
          <p:nvPr/>
        </p:nvSpPr>
        <p:spPr>
          <a:xfrm>
            <a:off x="408940" y="1842770"/>
            <a:ext cx="3121660" cy="70675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修改密码</a:t>
            </a:r>
            <a:r>
              <a:rPr lang="en-US" altLang="zh-CN" sz="1600">
                <a:solidFill>
                  <a:schemeClr val="tx1"/>
                </a:solidFill>
              </a:rPr>
              <a:t>”</a:t>
            </a:r>
            <a:r>
              <a:rPr lang="zh-CN" sz="1600">
                <a:solidFill>
                  <a:schemeClr val="tx1"/>
                </a:solidFill>
              </a:rPr>
              <a:t>打开修改密码窗口</a:t>
            </a:r>
            <a:endParaRPr lang="zh-CN" sz="1600">
              <a:solidFill>
                <a:schemeClr val="tx1"/>
              </a:solidFill>
            </a:endParaRPr>
          </a:p>
        </p:txBody>
      </p:sp>
      <p:pic>
        <p:nvPicPr>
          <p:cNvPr id="4" name="图片 3"/>
          <p:cNvPicPr>
            <a:picLocks noChangeAspect="1"/>
          </p:cNvPicPr>
          <p:nvPr/>
        </p:nvPicPr>
        <p:blipFill>
          <a:blip r:embed="rId1"/>
          <a:stretch>
            <a:fillRect/>
          </a:stretch>
        </p:blipFill>
        <p:spPr>
          <a:xfrm>
            <a:off x="4256405" y="1661795"/>
            <a:ext cx="7560000" cy="4037953"/>
          </a:xfrm>
          <a:prstGeom prst="rect">
            <a:avLst/>
          </a:prstGeom>
        </p:spPr>
      </p:pic>
      <p:cxnSp>
        <p:nvCxnSpPr>
          <p:cNvPr id="11" name="直接箭头连接符 10"/>
          <p:cNvCxnSpPr>
            <a:endCxn id="5" idx="3"/>
          </p:cNvCxnSpPr>
          <p:nvPr/>
        </p:nvCxnSpPr>
        <p:spPr>
          <a:xfrm flipH="1">
            <a:off x="3530600" y="2038350"/>
            <a:ext cx="1363980" cy="15811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流程图: 可选过程 5"/>
          <p:cNvSpPr/>
          <p:nvPr/>
        </p:nvSpPr>
        <p:spPr>
          <a:xfrm>
            <a:off x="408940" y="3874770"/>
            <a:ext cx="3121025" cy="70675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输入相对应的密码保存后重新登录即可</a:t>
            </a:r>
            <a:endParaRPr lang="zh-CN" sz="1600">
              <a:solidFill>
                <a:schemeClr val="tx1"/>
              </a:solidFill>
            </a:endParaRPr>
          </a:p>
        </p:txBody>
      </p:sp>
      <p:cxnSp>
        <p:nvCxnSpPr>
          <p:cNvPr id="7" name="直接箭头连接符 6"/>
          <p:cNvCxnSpPr/>
          <p:nvPr/>
        </p:nvCxnSpPr>
        <p:spPr>
          <a:xfrm flipH="1">
            <a:off x="3530600" y="4105275"/>
            <a:ext cx="4669155" cy="10414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内容占位符 1"/>
          <p:cNvSpPr>
            <a:spLocks noGrp="1"/>
          </p:cNvSpPr>
          <p:nvPr>
            <p:ph idx="1"/>
          </p:nvPr>
        </p:nvSpPr>
        <p:spPr>
          <a:xfrm>
            <a:off x="4320540" y="715010"/>
            <a:ext cx="3049905" cy="556895"/>
          </a:xfrm>
        </p:spPr>
        <p:txBody>
          <a:bodyPr>
            <a:normAutofit/>
          </a:bodyPr>
          <a:p>
            <a:pPr algn="l">
              <a:buClrTx/>
              <a:buSzTx/>
            </a:pPr>
            <a:r>
              <a:rPr lang="zh-CN" altLang="en-US"/>
              <a:t>修改密码</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3854" y="1475372"/>
            <a:ext cx="3828393" cy="4080857"/>
            <a:chOff x="999059" y="1708340"/>
            <a:chExt cx="3828393" cy="4080857"/>
          </a:xfrm>
        </p:grpSpPr>
        <p:grpSp>
          <p:nvGrpSpPr>
            <p:cNvPr id="5" name="组合 4"/>
            <p:cNvGrpSpPr/>
            <p:nvPr/>
          </p:nvGrpSpPr>
          <p:grpSpPr>
            <a:xfrm>
              <a:off x="999059" y="1708340"/>
              <a:ext cx="3828393" cy="4080857"/>
              <a:chOff x="3835400" y="1789113"/>
              <a:chExt cx="1468438" cy="1565275"/>
            </a:xfrm>
          </p:grpSpPr>
          <p:sp>
            <p:nvSpPr>
              <p:cNvPr id="8"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1"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6" name="矩形 259"/>
            <p:cNvSpPr>
              <a:spLocks noChangeArrowheads="1"/>
            </p:cNvSpPr>
            <p:nvPr/>
          </p:nvSpPr>
          <p:spPr bwMode="auto">
            <a:xfrm>
              <a:off x="2306379" y="2775471"/>
              <a:ext cx="16566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rgbClr val="4D4D4D"/>
                  </a:solidFill>
                  <a:latin typeface="Impact" panose="020B0806030902050204" pitchFamily="34" charset="0"/>
                  <a:cs typeface="Arial" panose="020B0604020202020204" pitchFamily="34" charset="0"/>
                </a:rPr>
                <a:t>02</a:t>
              </a:r>
              <a:endParaRPr lang="zh-CN" altLang="en-US" sz="1800" dirty="0">
                <a:solidFill>
                  <a:srgbClr val="4D4D4D"/>
                </a:solidFill>
                <a:latin typeface="Impact" panose="020B0806030902050204" pitchFamily="34" charset="0"/>
                <a:cs typeface="Arial" panose="020B0604020202020204" pitchFamily="34" charset="0"/>
              </a:endParaRPr>
            </a:p>
          </p:txBody>
        </p:sp>
        <p:sp>
          <p:nvSpPr>
            <p:cNvPr id="7" name="矩形 259"/>
            <p:cNvSpPr>
              <a:spLocks noChangeArrowheads="1"/>
            </p:cNvSpPr>
            <p:nvPr/>
          </p:nvSpPr>
          <p:spPr bwMode="auto">
            <a:xfrm>
              <a:off x="2438403" y="3696145"/>
              <a:ext cx="1392558"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bg1"/>
                  </a:solidFill>
                  <a:cs typeface="Arial" panose="020B0604020202020204" pitchFamily="34" charset="0"/>
                </a:rPr>
                <a:t>PART</a:t>
              </a:r>
              <a:endParaRPr lang="en-US" altLang="zh-CN" sz="2800" dirty="0">
                <a:solidFill>
                  <a:schemeClr val="bg1"/>
                </a:solidFill>
                <a:cs typeface="Arial" panose="020B0604020202020204" pitchFamily="34" charset="0"/>
              </a:endParaRPr>
            </a:p>
            <a:p>
              <a:pPr algn="ctr">
                <a:buNone/>
              </a:pPr>
              <a:r>
                <a:rPr lang="en-US" altLang="zh-CN" sz="2800" dirty="0">
                  <a:solidFill>
                    <a:schemeClr val="bg1"/>
                  </a:solidFill>
                  <a:cs typeface="Arial" panose="020B0604020202020204" pitchFamily="34" charset="0"/>
                </a:rPr>
                <a:t>TWO</a:t>
              </a:r>
              <a:endParaRPr lang="en-US" altLang="zh-CN" sz="5400" dirty="0">
                <a:solidFill>
                  <a:schemeClr val="bg1"/>
                </a:solidFill>
                <a:cs typeface="Arial" panose="020B0604020202020204" pitchFamily="34" charset="0"/>
              </a:endParaRPr>
            </a:p>
          </p:txBody>
        </p:sp>
      </p:grpSp>
      <p:cxnSp>
        <p:nvCxnSpPr>
          <p:cNvPr id="37" name="直接连接符 36"/>
          <p:cNvCxnSpPr/>
          <p:nvPr>
            <p:custDataLst>
              <p:tags r:id="rId1"/>
            </p:custDataLst>
          </p:nvPr>
        </p:nvCxnSpPr>
        <p:spPr>
          <a:xfrm>
            <a:off x="6195536" y="3401772"/>
            <a:ext cx="4143672" cy="0"/>
          </a:xfrm>
          <a:prstGeom prst="line">
            <a:avLst/>
          </a:prstGeom>
          <a:noFill/>
          <a:ln w="12700" cap="flat" cmpd="sng" algn="ctr">
            <a:solidFill>
              <a:sysClr val="windowText" lastClr="000000">
                <a:lumMod val="20000"/>
                <a:lumOff val="80000"/>
              </a:sysClr>
            </a:solidFill>
            <a:prstDash val="solid"/>
            <a:miter lim="800000"/>
            <a:headEnd type="oval"/>
            <a:tailEnd type="oval"/>
          </a:ln>
          <a:effectLst/>
        </p:spPr>
      </p:cxnSp>
      <p:sp>
        <p:nvSpPr>
          <p:cNvPr id="38" name="矩形 37"/>
          <p:cNvSpPr/>
          <p:nvPr/>
        </p:nvSpPr>
        <p:spPr>
          <a:xfrm>
            <a:off x="6195536" y="2453564"/>
            <a:ext cx="4468868" cy="830580"/>
          </a:xfrm>
          <a:prstGeom prst="rect">
            <a:avLst/>
          </a:prstGeom>
        </p:spPr>
        <p:txBody>
          <a:bodyPr wrap="square" lIns="0" tIns="0" rIns="0" bIns="0">
            <a:spAutoFit/>
          </a:bodyPr>
          <a:lstStyle/>
          <a:p>
            <a:pPr fontAlgn="base">
              <a:spcBef>
                <a:spcPct val="0"/>
              </a:spcBef>
              <a:spcAft>
                <a:spcPct val="0"/>
              </a:spcAft>
            </a:pPr>
            <a:r>
              <a:rPr lang="zh-CN" altLang="en-US" sz="5400" b="1" dirty="0">
                <a:solidFill>
                  <a:srgbClr val="394754"/>
                </a:solidFill>
                <a:latin typeface="微软雅黑" panose="020B0503020204020204" pitchFamily="34" charset="-122"/>
                <a:ea typeface="微软雅黑" panose="020B0503020204020204" pitchFamily="34" charset="-122"/>
                <a:cs typeface="+mn-ea"/>
                <a:sym typeface="Arial" panose="020B0604020202020204" pitchFamily="34" charset="0"/>
              </a:rPr>
              <a:t>医生呼叫端</a:t>
            </a:r>
            <a:endParaRPr lang="zh-CN" altLang="en-US" sz="5400" b="1" dirty="0">
              <a:solidFill>
                <a:srgbClr val="394754"/>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TextBox 11"/>
          <p:cNvSpPr txBox="1"/>
          <p:nvPr/>
        </p:nvSpPr>
        <p:spPr>
          <a:xfrm>
            <a:off x="6195536" y="3533089"/>
            <a:ext cx="1573530" cy="275590"/>
          </a:xfrm>
          <a:prstGeom prst="rect">
            <a:avLst/>
          </a:prstGeom>
          <a:noFill/>
        </p:spPr>
        <p:txBody>
          <a:bodyPr wrap="none" rtlCol="0">
            <a:spAutoFit/>
          </a:bodyPr>
          <a:lstStyle/>
          <a:p>
            <a:pPr marL="171450" lvl="1" indent="-171450" fontAlgn="base">
              <a:spcBef>
                <a:spcPct val="0"/>
              </a:spcBef>
              <a:spcAft>
                <a:spcPct val="0"/>
              </a:spcAft>
              <a:buFont typeface="Arial" panose="020B0604020202020204" pitchFamily="34" charset="0"/>
              <a:buChar char="•"/>
            </a:pPr>
            <a:r>
              <a:rPr lang="zh-CN" sz="12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系统流程操作说明</a:t>
            </a:r>
            <a:endParaRPr lang="zh-CN"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1"/>
          <p:cNvSpPr txBox="1"/>
          <p:nvPr/>
        </p:nvSpPr>
        <p:spPr>
          <a:xfrm>
            <a:off x="8339943" y="3533089"/>
            <a:ext cx="1573530" cy="275590"/>
          </a:xfrm>
          <a:prstGeom prst="rect">
            <a:avLst/>
          </a:prstGeom>
          <a:noFill/>
        </p:spPr>
        <p:txBody>
          <a:bodyPr wrap="none" rtlCol="0">
            <a:spAutoFit/>
          </a:bodyPr>
          <a:lstStyle/>
          <a:p>
            <a:pPr marL="171450" lvl="1" indent="-171450" fontAlgn="base">
              <a:spcBef>
                <a:spcPct val="0"/>
              </a:spcBef>
              <a:spcAft>
                <a:spcPct val="0"/>
              </a:spcAft>
              <a:buFont typeface="Arial" panose="020B0604020202020204" pitchFamily="34" charset="0"/>
              <a:buChar char="•"/>
            </a:pPr>
            <a:r>
              <a:rPr lang="zh-CN" sz="12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系统功能介绍说明</a:t>
            </a:r>
            <a:endParaRPr lang="zh-CN"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ppt_x</p:attrName>
                                        </p:attrNameLst>
                                      </p:cBhvr>
                                      <p:tavLst>
                                        <p:tav tm="0">
                                          <p:val>
                                            <p:strVal val="#ppt_x"/>
                                          </p:val>
                                        </p:tav>
                                        <p:tav tm="100000">
                                          <p:val>
                                            <p:strVal val="#ppt_x"/>
                                          </p:val>
                                        </p:tav>
                                      </p:tavLst>
                                    </p:anim>
                                    <p:anim calcmode="lin" valueType="num">
                                      <p:cBhvr>
                                        <p:cTn id="13" dur="500" fill="hold"/>
                                        <p:tgtEl>
                                          <p:spTgt spid="38"/>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8"/>
                                        </p:tgtEl>
                                      </p:cBhvr>
                                    </p:animEffect>
                                    <p:animScale>
                                      <p:cBhvr>
                                        <p:cTn id="16" dur="250" autoRev="1" fill="hold"/>
                                        <p:tgtEl>
                                          <p:spTgt spid="38"/>
                                        </p:tgtEl>
                                      </p:cBhvr>
                                      <p:by x="105000" y="105000"/>
                                    </p:animScale>
                                  </p:childTnLst>
                                </p:cTn>
                              </p:par>
                            </p:childTnLst>
                          </p:cTn>
                        </p:par>
                        <p:par>
                          <p:cTn id="17" fill="hold">
                            <p:stCondLst>
                              <p:cond delay="1200"/>
                            </p:stCondLst>
                            <p:childTnLst>
                              <p:par>
                                <p:cTn id="18" presetID="16" presetClass="entr" presetSubtype="2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par>
                          <p:cTn id="21" fill="hold">
                            <p:stCondLst>
                              <p:cond delay="1700"/>
                            </p:stCondLst>
                            <p:childTnLst>
                              <p:par>
                                <p:cTn id="22" presetID="1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ppt_x</p:attrName>
                                        </p:attrNameLst>
                                      </p:cBhvr>
                                      <p:tavLst>
                                        <p:tav tm="0">
                                          <p:val>
                                            <p:strVal val="#ppt_x-#ppt_w*1.125000"/>
                                          </p:val>
                                        </p:tav>
                                        <p:tav tm="100000">
                                          <p:val>
                                            <p:strVal val="#ppt_x"/>
                                          </p:val>
                                        </p:tav>
                                      </p:tavLst>
                                    </p:anim>
                                    <p:animEffect transition="in" filter="wipe(right)">
                                      <p:cBhvr>
                                        <p:cTn id="25" dur="500"/>
                                        <p:tgtEl>
                                          <p:spTgt spid="39"/>
                                        </p:tgtEl>
                                      </p:cBhvr>
                                    </p:animEffect>
                                  </p:childTnLst>
                                </p:cTn>
                              </p:par>
                            </p:childTnLst>
                          </p:cTn>
                        </p:par>
                        <p:par>
                          <p:cTn id="26" fill="hold">
                            <p:stCondLst>
                              <p:cond delay="2200"/>
                            </p:stCondLst>
                            <p:childTnLst>
                              <p:par>
                                <p:cTn id="27" presetID="1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ppt_x</p:attrName>
                                        </p:attrNameLst>
                                      </p:cBhvr>
                                      <p:tavLst>
                                        <p:tav tm="0">
                                          <p:val>
                                            <p:strVal val="#ppt_x-#ppt_w*1.125000"/>
                                          </p:val>
                                        </p:tav>
                                        <p:tav tm="100000">
                                          <p:val>
                                            <p:strVal val="#ppt_x"/>
                                          </p:val>
                                        </p:tav>
                                      </p:tavLst>
                                    </p:anim>
                                    <p:animEffect transition="in" filter="wipe(right)">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02</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流程图: 可选过程 13"/>
          <p:cNvSpPr/>
          <p:nvPr/>
        </p:nvSpPr>
        <p:spPr>
          <a:xfrm>
            <a:off x="408305" y="2682240"/>
            <a:ext cx="2861945" cy="190563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如果配置文件里配置了科室和诊室，输入医生工号就会自动选择配置文件中的科室和诊室，只能登录配置好的科室和诊室，如果没有就可以选择科室和诊室，然后输入正确的密码即可登录</a:t>
            </a:r>
            <a:endParaRPr lang="zh-CN" altLang="en-US" sz="1600">
              <a:solidFill>
                <a:schemeClr val="tx1"/>
              </a:solidFill>
            </a:endParaRPr>
          </a:p>
        </p:txBody>
      </p:sp>
      <p:pic>
        <p:nvPicPr>
          <p:cNvPr id="3" name="图片 2"/>
          <p:cNvPicPr>
            <a:picLocks noChangeAspect="1"/>
          </p:cNvPicPr>
          <p:nvPr/>
        </p:nvPicPr>
        <p:blipFill>
          <a:blip r:embed="rId1"/>
          <a:stretch>
            <a:fillRect/>
          </a:stretch>
        </p:blipFill>
        <p:spPr>
          <a:xfrm>
            <a:off x="3919220" y="1833245"/>
            <a:ext cx="4714875" cy="3781425"/>
          </a:xfrm>
          <a:prstGeom prst="rect">
            <a:avLst/>
          </a:prstGeom>
        </p:spPr>
      </p:pic>
      <p:cxnSp>
        <p:nvCxnSpPr>
          <p:cNvPr id="13" name="直接箭头连接符 12"/>
          <p:cNvCxnSpPr>
            <a:endCxn id="14" idx="3"/>
          </p:cNvCxnSpPr>
          <p:nvPr/>
        </p:nvCxnSpPr>
        <p:spPr>
          <a:xfrm flipH="1" flipV="1">
            <a:off x="3270250" y="3635375"/>
            <a:ext cx="3151505" cy="156527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02</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4344670" y="1597660"/>
            <a:ext cx="3712845" cy="4822190"/>
          </a:xfrm>
          <a:prstGeom prst="rect">
            <a:avLst/>
          </a:prstGeom>
        </p:spPr>
      </p:pic>
      <p:sp>
        <p:nvSpPr>
          <p:cNvPr id="5" name="流程图: 可选过程 4"/>
          <p:cNvSpPr/>
          <p:nvPr/>
        </p:nvSpPr>
        <p:spPr>
          <a:xfrm>
            <a:off x="104140" y="2291715"/>
            <a:ext cx="3807460" cy="4883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憋尿</a:t>
            </a:r>
            <a:r>
              <a:rPr lang="en-US" altLang="zh-CN" sz="1600">
                <a:solidFill>
                  <a:schemeClr val="tx1"/>
                </a:solidFill>
              </a:rPr>
              <a:t>”</a:t>
            </a:r>
            <a:r>
              <a:rPr lang="zh-CN" sz="1600">
                <a:solidFill>
                  <a:schemeClr val="tx1"/>
                </a:solidFill>
              </a:rPr>
              <a:t>只能对呼叫中的客户进行憋尿</a:t>
            </a:r>
            <a:endParaRPr lang="zh-CN" sz="1600">
              <a:solidFill>
                <a:schemeClr val="tx1"/>
              </a:solidFill>
            </a:endParaRPr>
          </a:p>
        </p:txBody>
      </p:sp>
      <p:sp>
        <p:nvSpPr>
          <p:cNvPr id="3" name="流程图: 可选过程 2"/>
          <p:cNvSpPr/>
          <p:nvPr/>
        </p:nvSpPr>
        <p:spPr>
          <a:xfrm>
            <a:off x="8279765" y="1073785"/>
            <a:ext cx="3807460" cy="103949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解散诊室</a:t>
            </a:r>
            <a:r>
              <a:rPr lang="en-US" altLang="zh-CN" sz="1600">
                <a:solidFill>
                  <a:schemeClr val="tx1"/>
                </a:solidFill>
              </a:rPr>
              <a:t>”</a:t>
            </a:r>
            <a:r>
              <a:rPr lang="zh-CN" altLang="en-US" sz="1600">
                <a:solidFill>
                  <a:schemeClr val="tx1"/>
                </a:solidFill>
              </a:rPr>
              <a:t>，</a:t>
            </a:r>
            <a:r>
              <a:rPr lang="zh-CN" sz="1600">
                <a:solidFill>
                  <a:schemeClr val="tx1"/>
                </a:solidFill>
              </a:rPr>
              <a:t>对当前诊室进行禁用，如果该诊室有未检的客户，将客户自动重新分配至所有诊室检查时间最少的诊室</a:t>
            </a:r>
            <a:endParaRPr lang="zh-CN" sz="1600">
              <a:solidFill>
                <a:schemeClr val="tx1"/>
              </a:solidFill>
            </a:endParaRPr>
          </a:p>
        </p:txBody>
      </p:sp>
      <p:cxnSp>
        <p:nvCxnSpPr>
          <p:cNvPr id="11" name="直接箭头连接符 10"/>
          <p:cNvCxnSpPr>
            <a:endCxn id="5" idx="3"/>
          </p:cNvCxnSpPr>
          <p:nvPr/>
        </p:nvCxnSpPr>
        <p:spPr>
          <a:xfrm flipH="1">
            <a:off x="3911600" y="1962150"/>
            <a:ext cx="643255" cy="57404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a:endCxn id="3" idx="1"/>
          </p:cNvCxnSpPr>
          <p:nvPr/>
        </p:nvCxnSpPr>
        <p:spPr>
          <a:xfrm flipV="1">
            <a:off x="5926455" y="1593850"/>
            <a:ext cx="2353310" cy="30162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流程图: 可选过程 5"/>
          <p:cNvSpPr/>
          <p:nvPr/>
        </p:nvSpPr>
        <p:spPr>
          <a:xfrm>
            <a:off x="104140" y="2922270"/>
            <a:ext cx="3807460" cy="117856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呼叫</a:t>
            </a:r>
            <a:r>
              <a:rPr lang="en-US" altLang="zh-CN" sz="1600">
                <a:solidFill>
                  <a:schemeClr val="tx1"/>
                </a:solidFill>
              </a:rPr>
              <a:t>”</a:t>
            </a:r>
            <a:r>
              <a:rPr lang="zh-CN" sz="1600">
                <a:solidFill>
                  <a:schemeClr val="tx1"/>
                </a:solidFill>
              </a:rPr>
              <a:t>对正在排队，队列中状态为排队中，并且是第一位的客户进行呼叫，如果有正在呼叫中的客户要对该客户进行诊结或过号才能呼叫下一位客户</a:t>
            </a:r>
            <a:endParaRPr lang="zh-CN" sz="1600">
              <a:solidFill>
                <a:schemeClr val="tx1"/>
              </a:solidFill>
            </a:endParaRPr>
          </a:p>
        </p:txBody>
      </p:sp>
      <p:sp>
        <p:nvSpPr>
          <p:cNvPr id="7" name="流程图: 可选过程 6"/>
          <p:cNvSpPr/>
          <p:nvPr/>
        </p:nvSpPr>
        <p:spPr>
          <a:xfrm>
            <a:off x="104140" y="4242435"/>
            <a:ext cx="3807460" cy="4883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重呼</a:t>
            </a:r>
            <a:r>
              <a:rPr lang="en-US" altLang="zh-CN" sz="1600">
                <a:solidFill>
                  <a:schemeClr val="tx1"/>
                </a:solidFill>
              </a:rPr>
              <a:t>”</a:t>
            </a:r>
            <a:r>
              <a:rPr lang="zh-CN" sz="1600">
                <a:solidFill>
                  <a:schemeClr val="tx1"/>
                </a:solidFill>
              </a:rPr>
              <a:t>会对呼叫中的客户进行重呼</a:t>
            </a:r>
            <a:endParaRPr lang="zh-CN" sz="1600">
              <a:solidFill>
                <a:schemeClr val="tx1"/>
              </a:solidFill>
            </a:endParaRPr>
          </a:p>
        </p:txBody>
      </p:sp>
      <p:sp>
        <p:nvSpPr>
          <p:cNvPr id="8" name="流程图: 可选过程 7"/>
          <p:cNvSpPr/>
          <p:nvPr/>
        </p:nvSpPr>
        <p:spPr>
          <a:xfrm>
            <a:off x="8279765" y="5076825"/>
            <a:ext cx="3807460" cy="83185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检查完毕，点击“诊结”，提示下一项检查后，再点“呼叫”下一位</a:t>
            </a:r>
            <a:endParaRPr lang="zh-CN" sz="1600">
              <a:solidFill>
                <a:schemeClr val="tx1"/>
              </a:solidFill>
            </a:endParaRPr>
          </a:p>
        </p:txBody>
      </p:sp>
      <p:sp>
        <p:nvSpPr>
          <p:cNvPr id="9" name="流程图: 可选过程 8"/>
          <p:cNvSpPr/>
          <p:nvPr/>
        </p:nvSpPr>
        <p:spPr>
          <a:xfrm>
            <a:off x="8213090" y="2922270"/>
            <a:ext cx="3874770" cy="48895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呼叫客户未到，点击“过号”</a:t>
            </a:r>
            <a:endParaRPr lang="zh-CN" sz="1600">
              <a:solidFill>
                <a:schemeClr val="tx1"/>
              </a:solidFill>
            </a:endParaRPr>
          </a:p>
        </p:txBody>
      </p:sp>
      <p:cxnSp>
        <p:nvCxnSpPr>
          <p:cNvPr id="12" name="直接箭头连接符 11"/>
          <p:cNvCxnSpPr/>
          <p:nvPr/>
        </p:nvCxnSpPr>
        <p:spPr>
          <a:xfrm flipH="1">
            <a:off x="3945255" y="2305050"/>
            <a:ext cx="2057400" cy="95250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7" idx="3"/>
          </p:cNvCxnSpPr>
          <p:nvPr/>
        </p:nvCxnSpPr>
        <p:spPr>
          <a:xfrm flipH="1">
            <a:off x="3911600" y="2381250"/>
            <a:ext cx="2748280" cy="210566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8" idx="1"/>
          </p:cNvCxnSpPr>
          <p:nvPr/>
        </p:nvCxnSpPr>
        <p:spPr>
          <a:xfrm>
            <a:off x="7336155" y="2400300"/>
            <a:ext cx="943610" cy="309245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917180" y="2400300"/>
            <a:ext cx="295910" cy="80708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流程图: 可选过程 16"/>
          <p:cNvSpPr/>
          <p:nvPr/>
        </p:nvSpPr>
        <p:spPr>
          <a:xfrm>
            <a:off x="805815" y="5678805"/>
            <a:ext cx="2404745" cy="45974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显示医生登录的信息</a:t>
            </a:r>
            <a:endParaRPr lang="zh-CN" sz="1600">
              <a:solidFill>
                <a:schemeClr val="tx1"/>
              </a:solidFill>
            </a:endParaRPr>
          </a:p>
        </p:txBody>
      </p:sp>
      <p:cxnSp>
        <p:nvCxnSpPr>
          <p:cNvPr id="18" name="直接箭头连接符 17"/>
          <p:cNvCxnSpPr>
            <a:endCxn id="17" idx="3"/>
          </p:cNvCxnSpPr>
          <p:nvPr/>
        </p:nvCxnSpPr>
        <p:spPr>
          <a:xfrm flipH="1" flipV="1">
            <a:off x="3210560" y="5908675"/>
            <a:ext cx="1163320" cy="41592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02</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713740" y="2642235"/>
            <a:ext cx="2990215" cy="3813810"/>
          </a:xfrm>
          <a:prstGeom prst="rect">
            <a:avLst/>
          </a:prstGeom>
        </p:spPr>
      </p:pic>
      <p:pic>
        <p:nvPicPr>
          <p:cNvPr id="3" name="图片 2"/>
          <p:cNvPicPr>
            <a:picLocks noChangeAspect="1"/>
          </p:cNvPicPr>
          <p:nvPr/>
        </p:nvPicPr>
        <p:blipFill>
          <a:blip r:embed="rId2"/>
          <a:stretch>
            <a:fillRect/>
          </a:stretch>
        </p:blipFill>
        <p:spPr>
          <a:xfrm>
            <a:off x="5099050" y="2502535"/>
            <a:ext cx="6497320" cy="3943985"/>
          </a:xfrm>
          <a:prstGeom prst="rect">
            <a:avLst/>
          </a:prstGeom>
        </p:spPr>
      </p:pic>
      <p:sp>
        <p:nvSpPr>
          <p:cNvPr id="10" name="流程图: 可选过程 9"/>
          <p:cNvSpPr/>
          <p:nvPr/>
        </p:nvSpPr>
        <p:spPr>
          <a:xfrm>
            <a:off x="613410" y="1637030"/>
            <a:ext cx="3627120" cy="76517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点击</a:t>
            </a:r>
            <a:r>
              <a:rPr lang="en-US" altLang="zh-CN" sz="1600">
                <a:solidFill>
                  <a:schemeClr val="tx1"/>
                </a:solidFill>
              </a:rPr>
              <a:t>“</a:t>
            </a:r>
            <a:r>
              <a:rPr lang="zh-CN" altLang="en-US" sz="1600">
                <a:solidFill>
                  <a:schemeClr val="tx1"/>
                </a:solidFill>
              </a:rPr>
              <a:t>转诊</a:t>
            </a:r>
            <a:r>
              <a:rPr lang="en-US" altLang="zh-CN" sz="1600">
                <a:solidFill>
                  <a:schemeClr val="tx1"/>
                </a:solidFill>
              </a:rPr>
              <a:t>”</a:t>
            </a:r>
            <a:r>
              <a:rPr lang="zh-CN" altLang="en-US" sz="1600">
                <a:solidFill>
                  <a:schemeClr val="tx1"/>
                </a:solidFill>
              </a:rPr>
              <a:t>后打开批量转诊确认窗口，只能对属于排队中的客户进行转诊</a:t>
            </a:r>
            <a:endParaRPr lang="zh-CN" altLang="en-US" sz="1600">
              <a:solidFill>
                <a:schemeClr val="tx1"/>
              </a:solidFill>
            </a:endParaRPr>
          </a:p>
        </p:txBody>
      </p:sp>
      <p:cxnSp>
        <p:nvCxnSpPr>
          <p:cNvPr id="11" name="直接箭头连接符 10"/>
          <p:cNvCxnSpPr/>
          <p:nvPr/>
        </p:nvCxnSpPr>
        <p:spPr>
          <a:xfrm flipV="1">
            <a:off x="1402080" y="2371725"/>
            <a:ext cx="600075" cy="49530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流程图: 可选过程 3"/>
          <p:cNvSpPr/>
          <p:nvPr/>
        </p:nvSpPr>
        <p:spPr>
          <a:xfrm>
            <a:off x="4758055" y="1639570"/>
            <a:ext cx="2675255" cy="65087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选中需要转诊的客户，然后点击信息确认</a:t>
            </a:r>
            <a:endParaRPr lang="zh-CN" altLang="en-US" sz="1600">
              <a:solidFill>
                <a:schemeClr val="tx1"/>
              </a:solidFill>
            </a:endParaRPr>
          </a:p>
        </p:txBody>
      </p:sp>
      <p:cxnSp>
        <p:nvCxnSpPr>
          <p:cNvPr id="5" name="直接箭头连接符 4"/>
          <p:cNvCxnSpPr/>
          <p:nvPr/>
        </p:nvCxnSpPr>
        <p:spPr>
          <a:xfrm flipV="1">
            <a:off x="5408295" y="2309495"/>
            <a:ext cx="390525" cy="62865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流程图: 可选过程 5"/>
          <p:cNvSpPr/>
          <p:nvPr/>
        </p:nvSpPr>
        <p:spPr>
          <a:xfrm>
            <a:off x="8666480" y="1637030"/>
            <a:ext cx="3284220" cy="65087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选中诊室下拉中需要转诊到的诊室，点击确认转诊即可</a:t>
            </a:r>
            <a:endParaRPr lang="zh-CN" altLang="en-US" sz="1600">
              <a:solidFill>
                <a:schemeClr val="tx1"/>
              </a:solidFill>
            </a:endParaRPr>
          </a:p>
        </p:txBody>
      </p:sp>
      <p:cxnSp>
        <p:nvCxnSpPr>
          <p:cNvPr id="7" name="直接箭头连接符 6"/>
          <p:cNvCxnSpPr/>
          <p:nvPr/>
        </p:nvCxnSpPr>
        <p:spPr>
          <a:xfrm flipV="1">
            <a:off x="7724775" y="2319020"/>
            <a:ext cx="2045970" cy="298450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02</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4344670" y="1597660"/>
            <a:ext cx="3712845" cy="4822190"/>
          </a:xfrm>
          <a:prstGeom prst="rect">
            <a:avLst/>
          </a:prstGeom>
        </p:spPr>
      </p:pic>
      <p:sp>
        <p:nvSpPr>
          <p:cNvPr id="10" name="流程图: 可选过程 9"/>
          <p:cNvSpPr/>
          <p:nvPr/>
        </p:nvSpPr>
        <p:spPr>
          <a:xfrm>
            <a:off x="338455" y="3989705"/>
            <a:ext cx="3166745" cy="65024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憋尿中的客户会显示在正在排队队列中的前面</a:t>
            </a:r>
            <a:endParaRPr lang="zh-CN" sz="1600">
              <a:solidFill>
                <a:schemeClr val="tx1"/>
              </a:solidFill>
            </a:endParaRPr>
          </a:p>
        </p:txBody>
      </p:sp>
      <p:cxnSp>
        <p:nvCxnSpPr>
          <p:cNvPr id="16" name="直接箭头连接符 15"/>
          <p:cNvCxnSpPr/>
          <p:nvPr/>
        </p:nvCxnSpPr>
        <p:spPr>
          <a:xfrm flipH="1">
            <a:off x="3515360" y="3552825"/>
            <a:ext cx="896620" cy="77152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流程图: 可选过程 2"/>
          <p:cNvSpPr/>
          <p:nvPr/>
        </p:nvSpPr>
        <p:spPr>
          <a:xfrm>
            <a:off x="8720455" y="2514600"/>
            <a:ext cx="3166745" cy="4883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是否接收系统分配客户</a:t>
            </a:r>
            <a:endParaRPr lang="zh-CN" sz="1600">
              <a:solidFill>
                <a:schemeClr val="tx1"/>
              </a:solidFill>
            </a:endParaRPr>
          </a:p>
        </p:txBody>
      </p:sp>
      <p:cxnSp>
        <p:nvCxnSpPr>
          <p:cNvPr id="4" name="直接箭头连接符 3"/>
          <p:cNvCxnSpPr>
            <a:endCxn id="9" idx="1"/>
          </p:cNvCxnSpPr>
          <p:nvPr/>
        </p:nvCxnSpPr>
        <p:spPr>
          <a:xfrm flipV="1">
            <a:off x="6694805" y="1683385"/>
            <a:ext cx="2025650" cy="24701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流程图: 可选过程 4"/>
          <p:cNvSpPr/>
          <p:nvPr/>
        </p:nvSpPr>
        <p:spPr>
          <a:xfrm>
            <a:off x="338455" y="2148840"/>
            <a:ext cx="3167380" cy="96393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sym typeface="+mn-ea"/>
              </a:rPr>
              <a:t>输入完整的体检号可以进行查询当前客户的所有检查项目以及对应的操作</a:t>
            </a:r>
            <a:endParaRPr lang="zh-CN" sz="1600">
              <a:solidFill>
                <a:schemeClr val="tx1"/>
              </a:solidFill>
              <a:sym typeface="+mn-ea"/>
            </a:endParaRPr>
          </a:p>
        </p:txBody>
      </p:sp>
      <p:cxnSp>
        <p:nvCxnSpPr>
          <p:cNvPr id="6" name="直接箭头连接符 5"/>
          <p:cNvCxnSpPr>
            <a:endCxn id="5" idx="3"/>
          </p:cNvCxnSpPr>
          <p:nvPr/>
        </p:nvCxnSpPr>
        <p:spPr>
          <a:xfrm flipH="1" flipV="1">
            <a:off x="3505835" y="2630805"/>
            <a:ext cx="829945" cy="25527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流程图: 可选过程 6"/>
          <p:cNvSpPr/>
          <p:nvPr/>
        </p:nvSpPr>
        <p:spPr>
          <a:xfrm>
            <a:off x="8695055" y="3206115"/>
            <a:ext cx="3166110" cy="66484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点击切换排队中，已诊结，已过号的客户队列信息</a:t>
            </a:r>
            <a:endParaRPr lang="zh-CN" sz="1600">
              <a:solidFill>
                <a:schemeClr val="tx1"/>
              </a:solidFill>
            </a:endParaRPr>
          </a:p>
        </p:txBody>
      </p:sp>
      <p:cxnSp>
        <p:nvCxnSpPr>
          <p:cNvPr id="8" name="直接箭头连接符 7"/>
          <p:cNvCxnSpPr>
            <a:endCxn id="7" idx="1"/>
          </p:cNvCxnSpPr>
          <p:nvPr/>
        </p:nvCxnSpPr>
        <p:spPr>
          <a:xfrm>
            <a:off x="6583680" y="3133725"/>
            <a:ext cx="2111375" cy="40513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流程图: 可选过程 8"/>
          <p:cNvSpPr/>
          <p:nvPr/>
        </p:nvSpPr>
        <p:spPr>
          <a:xfrm>
            <a:off x="8720455" y="1470660"/>
            <a:ext cx="3166110" cy="4248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点击修改密码可以进行修改密码</a:t>
            </a:r>
            <a:endParaRPr lang="zh-CN" sz="1600">
              <a:solidFill>
                <a:schemeClr val="tx1"/>
              </a:solidFill>
            </a:endParaRPr>
          </a:p>
        </p:txBody>
      </p:sp>
      <p:cxnSp>
        <p:nvCxnSpPr>
          <p:cNvPr id="11" name="直接箭头连接符 10"/>
          <p:cNvCxnSpPr/>
          <p:nvPr/>
        </p:nvCxnSpPr>
        <p:spPr>
          <a:xfrm>
            <a:off x="7331710" y="2623185"/>
            <a:ext cx="1388745" cy="14224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02</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5009515" y="2127250"/>
            <a:ext cx="5877560" cy="3754120"/>
          </a:xfrm>
          <a:prstGeom prst="rect">
            <a:avLst/>
          </a:prstGeom>
        </p:spPr>
      </p:pic>
      <p:sp>
        <p:nvSpPr>
          <p:cNvPr id="5" name="流程图: 可选过程 4"/>
          <p:cNvSpPr/>
          <p:nvPr/>
        </p:nvSpPr>
        <p:spPr>
          <a:xfrm>
            <a:off x="556260" y="1743710"/>
            <a:ext cx="3343910" cy="73088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sym typeface="+mn-ea"/>
              </a:rPr>
              <a:t>在搜索框里输入客户体检号后就打开这个窗体，并显示客户的信息</a:t>
            </a:r>
            <a:endParaRPr lang="zh-CN" sz="1600">
              <a:solidFill>
                <a:schemeClr val="tx1"/>
              </a:solidFill>
              <a:sym typeface="+mn-ea"/>
            </a:endParaRPr>
          </a:p>
        </p:txBody>
      </p:sp>
      <p:sp>
        <p:nvSpPr>
          <p:cNvPr id="9" name="流程图: 可选过程 8"/>
          <p:cNvSpPr/>
          <p:nvPr/>
        </p:nvSpPr>
        <p:spPr>
          <a:xfrm>
            <a:off x="556260" y="2632075"/>
            <a:ext cx="3343910"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取消检查</a:t>
            </a:r>
            <a:r>
              <a:rPr lang="en-US" altLang="zh-CN" sz="1600">
                <a:solidFill>
                  <a:schemeClr val="tx1"/>
                </a:solidFill>
              </a:rPr>
              <a:t>”</a:t>
            </a:r>
            <a:r>
              <a:rPr lang="zh-CN" sz="1600">
                <a:solidFill>
                  <a:schemeClr val="tx1"/>
                </a:solidFill>
              </a:rPr>
              <a:t>可以取消当前客户的所有检查项目</a:t>
            </a:r>
            <a:endParaRPr lang="zh-CN" sz="1600">
              <a:solidFill>
                <a:schemeClr val="tx1"/>
              </a:solidFill>
            </a:endParaRPr>
          </a:p>
        </p:txBody>
      </p:sp>
      <p:cxnSp>
        <p:nvCxnSpPr>
          <p:cNvPr id="12" name="直接箭头连接符 11"/>
          <p:cNvCxnSpPr/>
          <p:nvPr/>
        </p:nvCxnSpPr>
        <p:spPr>
          <a:xfrm flipH="1">
            <a:off x="3935730" y="2524125"/>
            <a:ext cx="1238250" cy="38100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流程图: 可选过程 12"/>
          <p:cNvSpPr/>
          <p:nvPr/>
        </p:nvSpPr>
        <p:spPr>
          <a:xfrm>
            <a:off x="577850" y="3398520"/>
            <a:ext cx="3357880"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取消单项</a:t>
            </a:r>
            <a:r>
              <a:rPr lang="en-US" altLang="zh-CN" sz="1600">
                <a:solidFill>
                  <a:schemeClr val="tx1"/>
                </a:solidFill>
              </a:rPr>
              <a:t>”</a:t>
            </a:r>
            <a:r>
              <a:rPr lang="zh-CN" sz="1600">
                <a:solidFill>
                  <a:schemeClr val="tx1"/>
                </a:solidFill>
              </a:rPr>
              <a:t>可以对当前选中的项目进行取消</a:t>
            </a:r>
            <a:endParaRPr lang="zh-CN" sz="1600">
              <a:solidFill>
                <a:schemeClr val="tx1"/>
              </a:solidFill>
            </a:endParaRPr>
          </a:p>
        </p:txBody>
      </p:sp>
      <p:sp>
        <p:nvSpPr>
          <p:cNvPr id="14" name="流程图: 可选过程 13"/>
          <p:cNvSpPr/>
          <p:nvPr/>
        </p:nvSpPr>
        <p:spPr>
          <a:xfrm>
            <a:off x="555625" y="4157345"/>
            <a:ext cx="3344545"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指定项目</a:t>
            </a:r>
            <a:r>
              <a:rPr lang="en-US" altLang="zh-CN" sz="1600">
                <a:solidFill>
                  <a:schemeClr val="tx1"/>
                </a:solidFill>
              </a:rPr>
              <a:t>”</a:t>
            </a:r>
            <a:r>
              <a:rPr lang="zh-CN" sz="1600">
                <a:solidFill>
                  <a:schemeClr val="tx1"/>
                </a:solidFill>
              </a:rPr>
              <a:t>可以对当前选中的项目进行指定下一项检查</a:t>
            </a:r>
            <a:endParaRPr lang="zh-CN" sz="1600">
              <a:solidFill>
                <a:schemeClr val="tx1"/>
              </a:solidFill>
            </a:endParaRPr>
          </a:p>
        </p:txBody>
      </p:sp>
      <p:cxnSp>
        <p:nvCxnSpPr>
          <p:cNvPr id="17" name="直接箭头连接符 16"/>
          <p:cNvCxnSpPr>
            <a:endCxn id="13" idx="3"/>
          </p:cNvCxnSpPr>
          <p:nvPr/>
        </p:nvCxnSpPr>
        <p:spPr>
          <a:xfrm flipH="1">
            <a:off x="3935730" y="2505075"/>
            <a:ext cx="2209800" cy="117602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14" idx="3"/>
          </p:cNvCxnSpPr>
          <p:nvPr/>
        </p:nvCxnSpPr>
        <p:spPr>
          <a:xfrm flipH="1">
            <a:off x="3900170" y="2571750"/>
            <a:ext cx="3264535" cy="186817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流程图: 可选过程 2"/>
          <p:cNvSpPr/>
          <p:nvPr/>
        </p:nvSpPr>
        <p:spPr>
          <a:xfrm>
            <a:off x="577850" y="4903470"/>
            <a:ext cx="3357880"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诊结</a:t>
            </a:r>
            <a:r>
              <a:rPr lang="en-US" altLang="zh-CN" sz="1600">
                <a:solidFill>
                  <a:schemeClr val="tx1"/>
                </a:solidFill>
              </a:rPr>
              <a:t>”</a:t>
            </a:r>
            <a:r>
              <a:rPr lang="zh-CN" sz="1600">
                <a:solidFill>
                  <a:schemeClr val="tx1"/>
                </a:solidFill>
              </a:rPr>
              <a:t>只能对排号中并且是同一科室下的才能进行诊结</a:t>
            </a:r>
            <a:endParaRPr lang="zh-CN" altLang="zh-CN" sz="1600">
              <a:solidFill>
                <a:schemeClr val="tx1"/>
              </a:solidFill>
            </a:endParaRPr>
          </a:p>
        </p:txBody>
      </p:sp>
      <p:cxnSp>
        <p:nvCxnSpPr>
          <p:cNvPr id="4" name="直接箭头连接符 3"/>
          <p:cNvCxnSpPr>
            <a:endCxn id="3" idx="3"/>
          </p:cNvCxnSpPr>
          <p:nvPr/>
        </p:nvCxnSpPr>
        <p:spPr>
          <a:xfrm flipH="1">
            <a:off x="3935730" y="2590800"/>
            <a:ext cx="4095750" cy="259524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流程图: 可选过程 20"/>
          <p:cNvSpPr/>
          <p:nvPr/>
        </p:nvSpPr>
        <p:spPr>
          <a:xfrm>
            <a:off x="556260" y="5681345"/>
            <a:ext cx="3379470" cy="5645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sz="1600">
                <a:solidFill>
                  <a:schemeClr val="tx1"/>
                </a:solidFill>
              </a:rPr>
              <a:t>点击</a:t>
            </a:r>
            <a:r>
              <a:rPr lang="en-US" altLang="zh-CN" sz="1600">
                <a:solidFill>
                  <a:schemeClr val="tx1"/>
                </a:solidFill>
              </a:rPr>
              <a:t>“</a:t>
            </a:r>
            <a:r>
              <a:rPr lang="zh-CN" sz="1600">
                <a:solidFill>
                  <a:schemeClr val="tx1"/>
                </a:solidFill>
              </a:rPr>
              <a:t>刷新</a:t>
            </a:r>
            <a:r>
              <a:rPr lang="en-US" altLang="zh-CN" sz="1600">
                <a:solidFill>
                  <a:schemeClr val="tx1"/>
                </a:solidFill>
              </a:rPr>
              <a:t>”</a:t>
            </a:r>
            <a:r>
              <a:rPr lang="zh-CN" sz="1600">
                <a:solidFill>
                  <a:schemeClr val="tx1"/>
                </a:solidFill>
              </a:rPr>
              <a:t>可以刷新当前客户的所有检查项目信息</a:t>
            </a:r>
            <a:endParaRPr lang="zh-CN" sz="1600">
              <a:solidFill>
                <a:schemeClr val="tx1"/>
              </a:solidFill>
            </a:endParaRPr>
          </a:p>
        </p:txBody>
      </p:sp>
      <p:cxnSp>
        <p:nvCxnSpPr>
          <p:cNvPr id="23" name="直接箭头连接符 22"/>
          <p:cNvCxnSpPr/>
          <p:nvPr/>
        </p:nvCxnSpPr>
        <p:spPr>
          <a:xfrm flipH="1">
            <a:off x="4011930" y="2581275"/>
            <a:ext cx="4800600" cy="336232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02</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医生呼叫端</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83" name="图片 4"/>
          <p:cNvPicPr>
            <a:picLocks noChangeAspect="1"/>
          </p:cNvPicPr>
          <p:nvPr/>
        </p:nvPicPr>
        <p:blipFill>
          <a:blip r:embed="rId1"/>
          <a:stretch>
            <a:fillRect/>
          </a:stretch>
        </p:blipFill>
        <p:spPr>
          <a:xfrm>
            <a:off x="2783205" y="1998345"/>
            <a:ext cx="6385560" cy="3648075"/>
          </a:xfrm>
          <a:prstGeom prst="rect">
            <a:avLst/>
          </a:prstGeom>
        </p:spPr>
      </p:pic>
      <p:cxnSp>
        <p:nvCxnSpPr>
          <p:cNvPr id="12" name="直接箭头连接符 11"/>
          <p:cNvCxnSpPr/>
          <p:nvPr/>
        </p:nvCxnSpPr>
        <p:spPr>
          <a:xfrm flipV="1">
            <a:off x="3583940" y="2421890"/>
            <a:ext cx="1821180" cy="58483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5577205" y="2575560"/>
            <a:ext cx="29210" cy="161988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3854" y="1484262"/>
            <a:ext cx="3828393" cy="4080857"/>
            <a:chOff x="999059" y="1708340"/>
            <a:chExt cx="3828393" cy="4080857"/>
          </a:xfrm>
        </p:grpSpPr>
        <p:grpSp>
          <p:nvGrpSpPr>
            <p:cNvPr id="5" name="组合 4"/>
            <p:cNvGrpSpPr/>
            <p:nvPr/>
          </p:nvGrpSpPr>
          <p:grpSpPr>
            <a:xfrm>
              <a:off x="999059" y="1708340"/>
              <a:ext cx="3828393" cy="4080857"/>
              <a:chOff x="3835400" y="1789113"/>
              <a:chExt cx="1468438" cy="1565275"/>
            </a:xfrm>
          </p:grpSpPr>
          <p:sp>
            <p:nvSpPr>
              <p:cNvPr id="8"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1"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6" name="矩形 259"/>
            <p:cNvSpPr>
              <a:spLocks noChangeArrowheads="1"/>
            </p:cNvSpPr>
            <p:nvPr/>
          </p:nvSpPr>
          <p:spPr bwMode="auto">
            <a:xfrm>
              <a:off x="2306379" y="2775471"/>
              <a:ext cx="16566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rgbClr val="4D4D4D"/>
                  </a:solidFill>
                  <a:latin typeface="Impact" panose="020B0806030902050204" pitchFamily="34" charset="0"/>
                  <a:cs typeface="Arial" panose="020B0604020202020204" pitchFamily="34" charset="0"/>
                </a:rPr>
                <a:t>01</a:t>
              </a:r>
              <a:endParaRPr lang="zh-CN" altLang="en-US" sz="1800" dirty="0">
                <a:solidFill>
                  <a:srgbClr val="4D4D4D"/>
                </a:solidFill>
                <a:latin typeface="Impact" panose="020B0806030902050204" pitchFamily="34" charset="0"/>
                <a:cs typeface="Arial" panose="020B0604020202020204" pitchFamily="34" charset="0"/>
              </a:endParaRPr>
            </a:p>
          </p:txBody>
        </p:sp>
        <p:sp>
          <p:nvSpPr>
            <p:cNvPr id="7" name="矩形 259"/>
            <p:cNvSpPr>
              <a:spLocks noChangeArrowheads="1"/>
            </p:cNvSpPr>
            <p:nvPr/>
          </p:nvSpPr>
          <p:spPr bwMode="auto">
            <a:xfrm>
              <a:off x="2438403" y="3696145"/>
              <a:ext cx="1392558"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bg1"/>
                  </a:solidFill>
                  <a:cs typeface="Arial" panose="020B0604020202020204" pitchFamily="34" charset="0"/>
                </a:rPr>
                <a:t>PART</a:t>
              </a:r>
              <a:endParaRPr lang="en-US" altLang="zh-CN" sz="2800" dirty="0">
                <a:solidFill>
                  <a:schemeClr val="bg1"/>
                </a:solidFill>
                <a:cs typeface="Arial" panose="020B0604020202020204" pitchFamily="34" charset="0"/>
              </a:endParaRPr>
            </a:p>
            <a:p>
              <a:pPr algn="ctr">
                <a:buNone/>
              </a:pPr>
              <a:r>
                <a:rPr lang="en-US" altLang="zh-CN" sz="2800" dirty="0">
                  <a:solidFill>
                    <a:schemeClr val="bg1"/>
                  </a:solidFill>
                  <a:cs typeface="Arial" panose="020B0604020202020204" pitchFamily="34" charset="0"/>
                </a:rPr>
                <a:t>ONE</a:t>
              </a:r>
              <a:endParaRPr lang="en-US" altLang="zh-CN" sz="5400" dirty="0">
                <a:solidFill>
                  <a:schemeClr val="bg1"/>
                </a:solidFill>
                <a:cs typeface="Arial" panose="020B0604020202020204" pitchFamily="34" charset="0"/>
              </a:endParaRPr>
            </a:p>
          </p:txBody>
        </p:sp>
      </p:grpSp>
      <p:cxnSp>
        <p:nvCxnSpPr>
          <p:cNvPr id="37" name="直接连接符 36"/>
          <p:cNvCxnSpPr/>
          <p:nvPr>
            <p:custDataLst>
              <p:tags r:id="rId1"/>
            </p:custDataLst>
          </p:nvPr>
        </p:nvCxnSpPr>
        <p:spPr>
          <a:xfrm>
            <a:off x="6195536" y="3554172"/>
            <a:ext cx="4143672" cy="0"/>
          </a:xfrm>
          <a:prstGeom prst="line">
            <a:avLst/>
          </a:prstGeom>
          <a:noFill/>
          <a:ln w="12700" cap="flat" cmpd="sng" algn="ctr">
            <a:solidFill>
              <a:sysClr val="windowText" lastClr="000000">
                <a:lumMod val="20000"/>
                <a:lumOff val="80000"/>
              </a:sysClr>
            </a:solidFill>
            <a:prstDash val="solid"/>
            <a:miter lim="800000"/>
            <a:headEnd type="oval"/>
            <a:tailEnd type="oval"/>
          </a:ln>
          <a:effectLst/>
        </p:spPr>
      </p:cxnSp>
      <p:sp>
        <p:nvSpPr>
          <p:cNvPr id="38" name="矩形 37"/>
          <p:cNvSpPr/>
          <p:nvPr/>
        </p:nvSpPr>
        <p:spPr>
          <a:xfrm>
            <a:off x="6195536" y="2605964"/>
            <a:ext cx="4468868" cy="830580"/>
          </a:xfrm>
          <a:prstGeom prst="rect">
            <a:avLst/>
          </a:prstGeom>
        </p:spPr>
        <p:txBody>
          <a:bodyPr wrap="square" lIns="0" tIns="0" rIns="0" bIns="0">
            <a:spAutoFit/>
          </a:bodyPr>
          <a:lstStyle/>
          <a:p>
            <a:pPr fontAlgn="base">
              <a:spcBef>
                <a:spcPct val="0"/>
              </a:spcBef>
              <a:spcAft>
                <a:spcPct val="0"/>
              </a:spcAft>
            </a:pPr>
            <a:r>
              <a:rPr lang="zh-CN" altLang="en-US" sz="5400" b="1" dirty="0">
                <a:solidFill>
                  <a:srgbClr val="394754"/>
                </a:solidFill>
                <a:latin typeface="微软雅黑" panose="020B0503020204020204" pitchFamily="34" charset="-122"/>
                <a:ea typeface="微软雅黑" panose="020B0503020204020204" pitchFamily="34" charset="-122"/>
                <a:cs typeface="+mn-ea"/>
                <a:sym typeface="Arial" panose="020B0604020202020204" pitchFamily="34" charset="0"/>
              </a:rPr>
              <a:t>护士分诊台</a:t>
            </a:r>
            <a:endParaRPr lang="zh-CN" altLang="en-US" sz="5400" b="1" dirty="0">
              <a:solidFill>
                <a:srgbClr val="394754"/>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TextBox 11"/>
          <p:cNvSpPr txBox="1"/>
          <p:nvPr/>
        </p:nvSpPr>
        <p:spPr>
          <a:xfrm>
            <a:off x="6195536" y="3685489"/>
            <a:ext cx="1573530" cy="275590"/>
          </a:xfrm>
          <a:prstGeom prst="rect">
            <a:avLst/>
          </a:prstGeom>
          <a:noFill/>
        </p:spPr>
        <p:txBody>
          <a:bodyPr wrap="none" rtlCol="0">
            <a:spAutoFit/>
          </a:bodyPr>
          <a:lstStyle/>
          <a:p>
            <a:pPr marL="171450" lvl="1" indent="-171450" fontAlgn="base">
              <a:spcBef>
                <a:spcPct val="0"/>
              </a:spcBef>
              <a:spcAft>
                <a:spcPct val="0"/>
              </a:spcAft>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系统流程操作说明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1"/>
          <p:cNvSpPr txBox="1"/>
          <p:nvPr/>
        </p:nvSpPr>
        <p:spPr>
          <a:xfrm>
            <a:off x="8339943" y="3685489"/>
            <a:ext cx="1573530" cy="275590"/>
          </a:xfrm>
          <a:prstGeom prst="rect">
            <a:avLst/>
          </a:prstGeom>
          <a:noFill/>
        </p:spPr>
        <p:txBody>
          <a:bodyPr wrap="none" rtlCol="0">
            <a:spAutoFit/>
          </a:bodyPr>
          <a:lstStyle/>
          <a:p>
            <a:pPr marL="171450" lvl="1" indent="-171450" fontAlgn="base">
              <a:spcBef>
                <a:spcPct val="0"/>
              </a:spcBef>
              <a:spcAft>
                <a:spcPct val="0"/>
              </a:spcAft>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系统功能介绍说明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ppt_x</p:attrName>
                                        </p:attrNameLst>
                                      </p:cBhvr>
                                      <p:tavLst>
                                        <p:tav tm="0">
                                          <p:val>
                                            <p:strVal val="#ppt_x"/>
                                          </p:val>
                                        </p:tav>
                                        <p:tav tm="100000">
                                          <p:val>
                                            <p:strVal val="#ppt_x"/>
                                          </p:val>
                                        </p:tav>
                                      </p:tavLst>
                                    </p:anim>
                                    <p:anim calcmode="lin" valueType="num">
                                      <p:cBhvr>
                                        <p:cTn id="13" dur="500" fill="hold"/>
                                        <p:tgtEl>
                                          <p:spTgt spid="38"/>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38"/>
                                        </p:tgtEl>
                                      </p:cBhvr>
                                    </p:animEffect>
                                    <p:animScale>
                                      <p:cBhvr>
                                        <p:cTn id="16" dur="250" autoRev="1" fill="hold"/>
                                        <p:tgtEl>
                                          <p:spTgt spid="38"/>
                                        </p:tgtEl>
                                      </p:cBhvr>
                                      <p:by x="105000" y="105000"/>
                                    </p:animScale>
                                  </p:childTnLst>
                                </p:cTn>
                              </p:par>
                            </p:childTnLst>
                          </p:cTn>
                        </p:par>
                        <p:par>
                          <p:cTn id="17" fill="hold">
                            <p:stCondLst>
                              <p:cond delay="1200"/>
                            </p:stCondLst>
                            <p:childTnLst>
                              <p:par>
                                <p:cTn id="18" presetID="16" presetClass="entr" presetSubtype="2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par>
                          <p:cTn id="21" fill="hold">
                            <p:stCondLst>
                              <p:cond delay="1700"/>
                            </p:stCondLst>
                            <p:childTnLst>
                              <p:par>
                                <p:cTn id="22" presetID="1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ppt_x</p:attrName>
                                        </p:attrNameLst>
                                      </p:cBhvr>
                                      <p:tavLst>
                                        <p:tav tm="0">
                                          <p:val>
                                            <p:strVal val="#ppt_x-#ppt_w*1.125000"/>
                                          </p:val>
                                        </p:tav>
                                        <p:tav tm="100000">
                                          <p:val>
                                            <p:strVal val="#ppt_x"/>
                                          </p:val>
                                        </p:tav>
                                      </p:tavLst>
                                    </p:anim>
                                    <p:animEffect transition="in" filter="wipe(right)">
                                      <p:cBhvr>
                                        <p:cTn id="25" dur="500"/>
                                        <p:tgtEl>
                                          <p:spTgt spid="39"/>
                                        </p:tgtEl>
                                      </p:cBhvr>
                                    </p:animEffect>
                                  </p:childTnLst>
                                </p:cTn>
                              </p:par>
                            </p:childTnLst>
                          </p:cTn>
                        </p:par>
                        <p:par>
                          <p:cTn id="26" fill="hold">
                            <p:stCondLst>
                              <p:cond delay="2200"/>
                            </p:stCondLst>
                            <p:childTnLst>
                              <p:par>
                                <p:cTn id="27" presetID="1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ppt_x</p:attrName>
                                        </p:attrNameLst>
                                      </p:cBhvr>
                                      <p:tavLst>
                                        <p:tav tm="0">
                                          <p:val>
                                            <p:strVal val="#ppt_x-#ppt_w*1.125000"/>
                                          </p:val>
                                        </p:tav>
                                        <p:tav tm="100000">
                                          <p:val>
                                            <p:strVal val="#ppt_x"/>
                                          </p:val>
                                        </p:tav>
                                      </p:tavLst>
                                    </p:anim>
                                    <p:animEffect transition="in" filter="wipe(right)">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1" cstate="print">
            <a:extLst>
              <a:ext uri="{28A0092B-C50C-407E-A947-70E740481C1C}">
                <a14:useLocalDpi xmlns:a14="http://schemas.microsoft.com/office/drawing/2010/main" val="0"/>
              </a:ext>
            </a:extLst>
          </a:blip>
          <a:srcRect l="46640" t="20132"/>
          <a:stretch>
            <a:fillRect/>
          </a:stretch>
        </p:blipFill>
        <p:spPr>
          <a:xfrm>
            <a:off x="5266327" y="1027042"/>
            <a:ext cx="6925673" cy="5830957"/>
          </a:xfrm>
          <a:prstGeom prst="rect">
            <a:avLst/>
          </a:prstGeom>
        </p:spPr>
      </p:pic>
      <p:sp>
        <p:nvSpPr>
          <p:cNvPr id="17" name="矩形 259"/>
          <p:cNvSpPr>
            <a:spLocks noChangeArrowheads="1"/>
          </p:cNvSpPr>
          <p:nvPr/>
        </p:nvSpPr>
        <p:spPr bwMode="auto">
          <a:xfrm>
            <a:off x="874644" y="2363688"/>
            <a:ext cx="5400600"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dirty="0">
                <a:solidFill>
                  <a:srgbClr val="C00000"/>
                </a:solidFill>
                <a:latin typeface="Arial" panose="020B0604020202020204" pitchFamily="34" charset="0"/>
                <a:cs typeface="Arial" panose="020B0604020202020204" pitchFamily="34" charset="0"/>
              </a:rPr>
              <a:t>总结完毕！</a:t>
            </a:r>
            <a:endParaRPr lang="en-US" altLang="zh-CN" sz="6600" b="1" dirty="0">
              <a:solidFill>
                <a:srgbClr val="C00000"/>
              </a:solidFill>
              <a:latin typeface="Arial" panose="020B0604020202020204" pitchFamily="34" charset="0"/>
              <a:cs typeface="Arial" panose="020B0604020202020204" pitchFamily="34" charset="0"/>
            </a:endParaRPr>
          </a:p>
        </p:txBody>
      </p:sp>
      <p:sp>
        <p:nvSpPr>
          <p:cNvPr id="21" name="矩形 20"/>
          <p:cNvSpPr/>
          <p:nvPr/>
        </p:nvSpPr>
        <p:spPr>
          <a:xfrm>
            <a:off x="874644" y="3460377"/>
            <a:ext cx="4572794" cy="507839"/>
          </a:xfrm>
          <a:prstGeom prst="rect">
            <a:avLst/>
          </a:prstGeom>
        </p:spPr>
        <p:txBody>
          <a:bodyPr lIns="91448" tIns="45724" rIns="91448" bIns="45724">
            <a:spAutoFit/>
          </a:bodyPr>
          <a:lstStyle/>
          <a:p>
            <a:r>
              <a:rPr lang="en-US" altLang="zh-CN" sz="900" dirty="0">
                <a:solidFill>
                  <a:schemeClr val="bg1">
                    <a:lumMod val="75000"/>
                  </a:schemeClr>
                </a:solidFill>
              </a:rPr>
              <a:t>Chinese  companies  will no longer remain in the hard stage and they are also promoting a culture Chinese  companies  will no longer remain </a:t>
            </a:r>
            <a:endParaRPr lang="en-US" altLang="zh-CN" sz="900" dirty="0">
              <a:solidFill>
                <a:schemeClr val="bg1">
                  <a:lumMod val="75000"/>
                </a:schemeClr>
              </a:solidFill>
            </a:endParaRPr>
          </a:p>
          <a:p>
            <a:r>
              <a:rPr lang="en-US" altLang="zh-CN" sz="900" dirty="0">
                <a:solidFill>
                  <a:schemeClr val="bg1">
                    <a:lumMod val="75000"/>
                  </a:schemeClr>
                </a:solidFill>
              </a:rPr>
              <a:t>in the hard stage and they are also wang ling </a:t>
            </a:r>
            <a:r>
              <a:rPr lang="en-US" altLang="zh-CN" sz="900" dirty="0" err="1">
                <a:solidFill>
                  <a:schemeClr val="bg1">
                    <a:lumMod val="75000"/>
                  </a:schemeClr>
                </a:solidFill>
              </a:rPr>
              <a:t>yan</a:t>
            </a:r>
            <a:r>
              <a:rPr lang="en-US" altLang="zh-CN" sz="900" dirty="0">
                <a:solidFill>
                  <a:schemeClr val="bg1">
                    <a:lumMod val="75000"/>
                  </a:schemeClr>
                </a:solidFill>
              </a:rPr>
              <a:t> a culture</a:t>
            </a:r>
            <a:endParaRPr lang="en-US" altLang="zh-CN" sz="900" dirty="0">
              <a:solidFill>
                <a:schemeClr val="bg1">
                  <a:lumMod val="75000"/>
                </a:schemeClr>
              </a:solidFill>
            </a:endParaRPr>
          </a:p>
        </p:txBody>
      </p:sp>
      <p:sp>
        <p:nvSpPr>
          <p:cNvPr id="22" name="文本框 21"/>
          <p:cNvSpPr txBox="1"/>
          <p:nvPr/>
        </p:nvSpPr>
        <p:spPr>
          <a:xfrm>
            <a:off x="828385" y="1336719"/>
            <a:ext cx="3266537" cy="1107996"/>
          </a:xfrm>
          <a:prstGeom prst="rect">
            <a:avLst/>
          </a:prstGeom>
          <a:noFill/>
        </p:spPr>
        <p:txBody>
          <a:bodyPr wrap="square" rtlCol="0">
            <a:spAutoFit/>
          </a:bodyPr>
          <a:lstStyle/>
          <a:p>
            <a:r>
              <a:rPr lang="en-US" altLang="zh-CN" sz="6600" b="1" dirty="0">
                <a:solidFill>
                  <a:srgbClr val="C00000"/>
                </a:solidFill>
                <a:latin typeface="Impact" panose="020B0806030902050204" pitchFamily="34" charset="0"/>
                <a:ea typeface="微软雅黑" panose="020B0503020204020204" pitchFamily="34" charset="-122"/>
              </a:rPr>
              <a:t>THANKS</a:t>
            </a:r>
            <a:endParaRPr lang="en-US" altLang="zh-CN" sz="16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841733" y="4063487"/>
            <a:ext cx="4305600" cy="307777"/>
          </a:xfrm>
          <a:prstGeom prst="rect">
            <a:avLst/>
          </a:prstGeom>
        </p:spPr>
        <p:txBody>
          <a:bodyPr wrap="square">
            <a:spAutoFit/>
          </a:bodyPr>
          <a:lstStyle/>
          <a:p>
            <a:r>
              <a:rPr lang="en-US" altLang="zh-CN" sz="1400" dirty="0">
                <a:solidFill>
                  <a:schemeClr val="bg1">
                    <a:lumMod val="75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75000"/>
                  </a:schemeClr>
                </a:solidFill>
                <a:latin typeface="微软雅黑" panose="020B0503020204020204" pitchFamily="34" charset="-122"/>
                <a:ea typeface="微软雅黑" panose="020B0503020204020204" pitchFamily="34" charset="-122"/>
              </a:rPr>
              <a:t>新品发布 </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75000"/>
                  </a:schemeClr>
                </a:solidFill>
                <a:latin typeface="微软雅黑" panose="020B0503020204020204" pitchFamily="34" charset="-122"/>
                <a:ea typeface="微软雅黑" panose="020B0503020204020204" pitchFamily="34" charset="-122"/>
              </a:rPr>
              <a:t> 商务报告 </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75000"/>
                  </a:schemeClr>
                </a:solidFill>
                <a:latin typeface="微软雅黑" panose="020B0503020204020204" pitchFamily="34" charset="-122"/>
                <a:ea typeface="微软雅黑" panose="020B0503020204020204" pitchFamily="34" charset="-122"/>
              </a:rPr>
              <a:t> 项目展示</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75000"/>
                  </a:schemeClr>
                </a:solidFill>
                <a:latin typeface="微软雅黑" panose="020B0503020204020204" pitchFamily="34" charset="-122"/>
                <a:ea typeface="微软雅黑" panose="020B0503020204020204" pitchFamily="34" charset="-122"/>
              </a:rPr>
              <a:t> 商务展示 </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 </a:t>
            </a:r>
            <a:endParaRPr lang="zh-CN" altLang="en-US" sz="1400" dirty="0">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28" name="Group 5"/>
          <p:cNvGrpSpPr/>
          <p:nvPr/>
        </p:nvGrpSpPr>
        <p:grpSpPr>
          <a:xfrm>
            <a:off x="947531" y="4522637"/>
            <a:ext cx="379414" cy="354993"/>
            <a:chOff x="6964363" y="2108200"/>
            <a:chExt cx="690562" cy="646113"/>
          </a:xfrm>
          <a:solidFill>
            <a:schemeClr val="bg1">
              <a:lumMod val="75000"/>
            </a:schemeClr>
          </a:solidFill>
        </p:grpSpPr>
        <p:sp>
          <p:nvSpPr>
            <p:cNvPr id="29"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1" name="Group 10"/>
          <p:cNvGrpSpPr/>
          <p:nvPr/>
        </p:nvGrpSpPr>
        <p:grpSpPr>
          <a:xfrm>
            <a:off x="2056961" y="4513452"/>
            <a:ext cx="342158" cy="341371"/>
            <a:chOff x="4594225" y="2119313"/>
            <a:chExt cx="690563" cy="688975"/>
          </a:xfrm>
          <a:solidFill>
            <a:schemeClr val="bg1">
              <a:lumMod val="75000"/>
            </a:schemeClr>
          </a:solidFill>
        </p:grpSpPr>
        <p:sp>
          <p:nvSpPr>
            <p:cNvPr id="32"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5" name="Group 25"/>
          <p:cNvGrpSpPr/>
          <p:nvPr/>
        </p:nvGrpSpPr>
        <p:grpSpPr>
          <a:xfrm>
            <a:off x="4194632" y="4519026"/>
            <a:ext cx="345331" cy="345331"/>
            <a:chOff x="2005013" y="1077913"/>
            <a:chExt cx="688975" cy="688975"/>
          </a:xfrm>
          <a:solidFill>
            <a:schemeClr val="bg1">
              <a:lumMod val="75000"/>
            </a:schemeClr>
          </a:solidFill>
        </p:grpSpPr>
        <p:sp>
          <p:nvSpPr>
            <p:cNvPr id="36"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38" name="Freeform 286"/>
          <p:cNvSpPr>
            <a:spLocks noEditPoints="1"/>
          </p:cNvSpPr>
          <p:nvPr/>
        </p:nvSpPr>
        <p:spPr bwMode="auto">
          <a:xfrm>
            <a:off x="3129135" y="4511366"/>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75000"/>
            </a:schemeClr>
          </a:solidFill>
          <a:ln>
            <a:noFill/>
          </a:ln>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9" name="Group 32"/>
          <p:cNvGrpSpPr/>
          <p:nvPr/>
        </p:nvGrpSpPr>
        <p:grpSpPr>
          <a:xfrm>
            <a:off x="5269976" y="4522938"/>
            <a:ext cx="399003" cy="324706"/>
            <a:chOff x="5245100" y="5103813"/>
            <a:chExt cx="690563" cy="561975"/>
          </a:xfrm>
          <a:solidFill>
            <a:schemeClr val="bg1">
              <a:lumMod val="75000"/>
            </a:schemeClr>
          </a:solidFill>
        </p:grpSpPr>
        <p:sp>
          <p:nvSpPr>
            <p:cNvPr id="40"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lumMod val="65000"/>
                  </a:schemeClr>
                </a:solidFill>
                <a:latin typeface="微软雅黑" panose="020B0503020204020204" pitchFamily="34" charset="-122"/>
                <a:ea typeface="微软雅黑" panose="020B0503020204020204" pitchFamily="34" charset="-122"/>
              </a:endParaRPr>
            </a:p>
          </p:txBody>
        </p:sp>
      </p:grpSp>
      <p:cxnSp>
        <p:nvCxnSpPr>
          <p:cNvPr id="42" name="直接连接符 41"/>
          <p:cNvCxnSpPr/>
          <p:nvPr/>
        </p:nvCxnSpPr>
        <p:spPr>
          <a:xfrm>
            <a:off x="4904971" y="4511366"/>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829624" y="4517590"/>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764127" y="4517590"/>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91953" y="4517590"/>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947531" y="5715037"/>
            <a:ext cx="2047002" cy="335372"/>
            <a:chOff x="4902198" y="3898900"/>
            <a:chExt cx="2387602" cy="375420"/>
          </a:xfrm>
          <a:solidFill>
            <a:srgbClr val="476263"/>
          </a:solidFill>
          <a:effectLst/>
        </p:grpSpPr>
        <p:sp>
          <p:nvSpPr>
            <p:cNvPr id="47" name="PA_圆角矩形 7"/>
            <p:cNvSpPr/>
            <p:nvPr>
              <p:custDataLst>
                <p:tags r:id="rId2"/>
              </p:custDataLst>
            </p:nvPr>
          </p:nvSpPr>
          <p:spPr>
            <a:xfrm>
              <a:off x="4902198" y="3898900"/>
              <a:ext cx="2387602" cy="375420"/>
            </a:xfrm>
            <a:prstGeom prst="roundRect">
              <a:avLst>
                <a:gd name="adj" fmla="val 50000"/>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48" name="PA_文本框 6"/>
            <p:cNvSpPr txBox="1"/>
            <p:nvPr>
              <p:custDataLst>
                <p:tags r:id="rId3"/>
              </p:custDataLst>
            </p:nvPr>
          </p:nvSpPr>
          <p:spPr>
            <a:xfrm>
              <a:off x="5004992" y="3917333"/>
              <a:ext cx="2179464" cy="343330"/>
            </a:xfrm>
            <a:prstGeom prst="rect">
              <a:avLst/>
            </a:prstGeom>
            <a:noFill/>
          </p:spPr>
          <p:txBody>
            <a:bodyPr wrap="squar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cs typeface="+mn-ea"/>
                  <a:sym typeface="+mn-lt"/>
                </a:rPr>
                <a:t>2021</a:t>
              </a:r>
              <a:r>
                <a:rPr lang="zh-CN" altLang="en-US" sz="1400" b="1" dirty="0" smtClean="0">
                  <a:solidFill>
                    <a:schemeClr val="bg1"/>
                  </a:solidFill>
                  <a:latin typeface="微软雅黑" panose="020B0503020204020204" pitchFamily="34" charset="-122"/>
                  <a:ea typeface="微软雅黑" panose="020B0503020204020204" pitchFamily="34" charset="-122"/>
                  <a:cs typeface="+mn-ea"/>
                  <a:sym typeface="+mn-lt"/>
                </a:rPr>
                <a:t>年</a:t>
              </a: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月</a:t>
              </a: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15</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日</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par>
                                <p:cTn id="12" presetID="26" presetClass="emph" presetSubtype="0" fill="hold" grpId="1" nodeType="withEffect">
                                  <p:stCondLst>
                                    <p:cond delay="500"/>
                                  </p:stCondLst>
                                  <p:iterate type="lt">
                                    <p:tmPct val="0"/>
                                  </p:iterate>
                                  <p:childTnLst>
                                    <p:animEffect transition="out" filter="fade">
                                      <p:cBhvr>
                                        <p:cTn id="13" dur="500" tmFilter="0, 0; .2, .5; .8, .5; 1, 0"/>
                                        <p:tgtEl>
                                          <p:spTgt spid="17"/>
                                        </p:tgtEl>
                                      </p:cBhvr>
                                    </p:animEffect>
                                    <p:animScale>
                                      <p:cBhvr>
                                        <p:cTn id="14" dur="250" autoRev="1" fill="hold"/>
                                        <p:tgtEl>
                                          <p:spTgt spid="17"/>
                                        </p:tgtEl>
                                      </p:cBhvr>
                                      <p:by x="105000" y="105000"/>
                                    </p:animScale>
                                  </p:childTnLst>
                                </p:cTn>
                              </p:par>
                            </p:childTnLst>
                          </p:cTn>
                        </p:par>
                        <p:par>
                          <p:cTn id="15" fill="hold">
                            <p:stCondLst>
                              <p:cond delay="0"/>
                            </p:stCondLst>
                            <p:childTnLst>
                              <p:par>
                                <p:cTn id="16" presetID="47" presetClass="entr" presetSubtype="0" fill="hold" grpId="0" nodeType="afterEffect">
                                  <p:stCondLst>
                                    <p:cond delay="0"/>
                                  </p:stCondLst>
                                  <p:iterate type="lt">
                                    <p:tmPct val="5625"/>
                                  </p:iterate>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64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par>
                          <p:cTn id="25" fill="hold">
                            <p:stCondLst>
                              <p:cond delay="1140"/>
                            </p:stCondLst>
                            <p:childTnLst>
                              <p:par>
                                <p:cTn id="26" presetID="2" presetClass="entr" presetSubtype="4" fill="hold" grpId="0" nodeType="after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1+#ppt_h/2"/>
                                          </p:val>
                                        </p:tav>
                                        <p:tav tm="100000">
                                          <p:val>
                                            <p:strVal val="#ppt_y"/>
                                          </p:val>
                                        </p:tav>
                                      </p:tavLst>
                                    </p:anim>
                                  </p:childTnLst>
                                </p:cTn>
                              </p:par>
                              <p:par>
                                <p:cTn id="30" presetID="26" presetClass="emph" presetSubtype="0" fill="hold" grpId="1" nodeType="withEffect">
                                  <p:stCondLst>
                                    <p:cond delay="500"/>
                                  </p:stCondLst>
                                  <p:iterate type="lt">
                                    <p:tmPct val="10000"/>
                                  </p:iterate>
                                  <p:childTnLst>
                                    <p:animEffect transition="out" filter="fade">
                                      <p:cBhvr>
                                        <p:cTn id="31" dur="500" tmFilter="0, 0; .2, .5; .8, .5; 1, 0"/>
                                        <p:tgtEl>
                                          <p:spTgt spid="27"/>
                                        </p:tgtEl>
                                      </p:cBhvr>
                                    </p:animEffect>
                                    <p:animScale>
                                      <p:cBhvr>
                                        <p:cTn id="32" dur="250" autoRev="1" fill="hold"/>
                                        <p:tgtEl>
                                          <p:spTgt spid="27"/>
                                        </p:tgtEl>
                                      </p:cBhvr>
                                      <p:by x="105000" y="105000"/>
                                    </p:animScale>
                                  </p:childTnLst>
                                </p:cTn>
                              </p:par>
                            </p:childTnLst>
                          </p:cTn>
                        </p:par>
                        <p:par>
                          <p:cTn id="33" fill="hold">
                            <p:stCondLst>
                              <p:cond delay="354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404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par>
                          <p:cTn id="50" fill="hold">
                            <p:stCondLst>
                              <p:cond delay="4540"/>
                            </p:stCondLst>
                            <p:childTnLst>
                              <p:par>
                                <p:cTn id="51" presetID="16" presetClass="entr" presetSubtype="4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outHorizontal)">
                                      <p:cBhvr>
                                        <p:cTn id="53" dur="500"/>
                                        <p:tgtEl>
                                          <p:spTgt spid="45"/>
                                        </p:tgtEl>
                                      </p:cBhvr>
                                    </p:animEffect>
                                  </p:childTnLst>
                                </p:cTn>
                              </p:par>
                              <p:par>
                                <p:cTn id="54" presetID="16" presetClass="entr" presetSubtype="42"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barn(outHorizontal)">
                                      <p:cBhvr>
                                        <p:cTn id="56" dur="500"/>
                                        <p:tgtEl>
                                          <p:spTgt spid="44"/>
                                        </p:tgtEl>
                                      </p:cBhvr>
                                    </p:animEffect>
                                  </p:childTnLst>
                                </p:cTn>
                              </p:par>
                              <p:par>
                                <p:cTn id="57" presetID="16" presetClass="entr" presetSubtype="42"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arn(outHorizontal)">
                                      <p:cBhvr>
                                        <p:cTn id="59" dur="500"/>
                                        <p:tgtEl>
                                          <p:spTgt spid="43"/>
                                        </p:tgtEl>
                                      </p:cBhvr>
                                    </p:animEffect>
                                  </p:childTnLst>
                                </p:cTn>
                              </p:par>
                              <p:par>
                                <p:cTn id="60" presetID="16" presetClass="entr" presetSubtype="42"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outHorizontal)">
                                      <p:cBhvr>
                                        <p:cTn id="62" dur="500"/>
                                        <p:tgtEl>
                                          <p:spTgt spid="42"/>
                                        </p:tgtEl>
                                      </p:cBhvr>
                                    </p:animEffect>
                                  </p:childTnLst>
                                </p:cTn>
                              </p:par>
                            </p:childTnLst>
                          </p:cTn>
                        </p:par>
                        <p:par>
                          <p:cTn id="63" fill="hold">
                            <p:stCondLst>
                              <p:cond delay="5040"/>
                            </p:stCondLst>
                            <p:childTnLst>
                              <p:par>
                                <p:cTn id="64" presetID="2" presetClass="entr" presetSubtype="8" decel="100000"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1500" fill="hold"/>
                                        <p:tgtEl>
                                          <p:spTgt spid="46"/>
                                        </p:tgtEl>
                                        <p:attrNameLst>
                                          <p:attrName>ppt_x</p:attrName>
                                        </p:attrNameLst>
                                      </p:cBhvr>
                                      <p:tavLst>
                                        <p:tav tm="0">
                                          <p:val>
                                            <p:strVal val="0-#ppt_w/2"/>
                                          </p:val>
                                        </p:tav>
                                        <p:tav tm="100000">
                                          <p:val>
                                            <p:strVal val="#ppt_x"/>
                                          </p:val>
                                        </p:tav>
                                      </p:tavLst>
                                    </p:anim>
                                    <p:anim calcmode="lin" valueType="num">
                                      <p:cBhvr additive="base">
                                        <p:cTn id="67" dur="1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bldLvl="0" animBg="1"/>
      <p:bldP spid="21" grpId="0"/>
      <p:bldP spid="22" grpId="0"/>
      <p:bldP spid="27" grpId="0"/>
      <p:bldP spid="27" grpId="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流程图: 可选过程 13"/>
          <p:cNvSpPr/>
          <p:nvPr/>
        </p:nvSpPr>
        <p:spPr>
          <a:xfrm>
            <a:off x="408305" y="2682240"/>
            <a:ext cx="2861945" cy="165862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输入医生工号，如果该医生包含护士分诊台权限，科室就会自动选择分诊管理，然后输入正确的密码即可登录</a:t>
            </a:r>
            <a:endParaRPr lang="zh-CN" altLang="en-US" sz="1600">
              <a:solidFill>
                <a:schemeClr val="tx1"/>
              </a:solidFill>
            </a:endParaRPr>
          </a:p>
        </p:txBody>
      </p:sp>
      <p:pic>
        <p:nvPicPr>
          <p:cNvPr id="2" name="图片 1"/>
          <p:cNvPicPr>
            <a:picLocks noChangeAspect="1"/>
          </p:cNvPicPr>
          <p:nvPr/>
        </p:nvPicPr>
        <p:blipFill>
          <a:blip r:embed="rId1"/>
          <a:stretch>
            <a:fillRect/>
          </a:stretch>
        </p:blipFill>
        <p:spPr>
          <a:xfrm>
            <a:off x="4224020" y="1853565"/>
            <a:ext cx="4695825" cy="3790950"/>
          </a:xfrm>
          <a:prstGeom prst="rect">
            <a:avLst/>
          </a:prstGeom>
        </p:spPr>
      </p:pic>
      <p:cxnSp>
        <p:nvCxnSpPr>
          <p:cNvPr id="13" name="直接箭头连接符 12"/>
          <p:cNvCxnSpPr>
            <a:endCxn id="14" idx="3"/>
          </p:cNvCxnSpPr>
          <p:nvPr/>
        </p:nvCxnSpPr>
        <p:spPr>
          <a:xfrm flipH="1" flipV="1">
            <a:off x="3270250" y="3511550"/>
            <a:ext cx="3367405" cy="172720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流程图: 可选过程 9"/>
          <p:cNvSpPr/>
          <p:nvPr/>
        </p:nvSpPr>
        <p:spPr>
          <a:xfrm>
            <a:off x="265430" y="3167380"/>
            <a:ext cx="3562985" cy="148590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实时显示当前登录账号能进行管理的科室，输入科室名称后按回车键可以进行模糊查询科室。点击科室后，右边可显示当前科室下所有的诊室</a:t>
            </a:r>
            <a:endParaRPr lang="zh-CN" altLang="en-US" sz="1600">
              <a:solidFill>
                <a:schemeClr val="tx1"/>
              </a:solidFill>
            </a:endParaRPr>
          </a:p>
        </p:txBody>
      </p:sp>
      <p:sp>
        <p:nvSpPr>
          <p:cNvPr id="14" name="流程图: 可选过程 13"/>
          <p:cNvSpPr/>
          <p:nvPr/>
        </p:nvSpPr>
        <p:spPr>
          <a:xfrm>
            <a:off x="266065" y="1868170"/>
            <a:ext cx="3562350" cy="44958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实时显示当前导检的总人数</a:t>
            </a:r>
            <a:endParaRPr lang="zh-CN" altLang="en-US" sz="1600">
              <a:solidFill>
                <a:schemeClr val="tx1"/>
              </a:solidFill>
            </a:endParaRPr>
          </a:p>
        </p:txBody>
      </p:sp>
      <p:cxnSp>
        <p:nvCxnSpPr>
          <p:cNvPr id="15" name="直接箭头连接符 14"/>
          <p:cNvCxnSpPr/>
          <p:nvPr/>
        </p:nvCxnSpPr>
        <p:spPr>
          <a:xfrm flipH="1" flipV="1">
            <a:off x="3827780" y="6132830"/>
            <a:ext cx="547370" cy="2857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流程图: 可选过程 15"/>
          <p:cNvSpPr/>
          <p:nvPr/>
        </p:nvSpPr>
        <p:spPr>
          <a:xfrm>
            <a:off x="303530" y="5829935"/>
            <a:ext cx="3525520" cy="44958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当前登录人员的信息</a:t>
            </a:r>
            <a:endParaRPr lang="zh-CN" altLang="en-US" sz="1600">
              <a:solidFill>
                <a:schemeClr val="tx1"/>
              </a:solidFill>
            </a:endParaRPr>
          </a:p>
        </p:txBody>
      </p:sp>
      <p:pic>
        <p:nvPicPr>
          <p:cNvPr id="2" name="图片 1"/>
          <p:cNvPicPr>
            <a:picLocks noChangeAspect="1"/>
          </p:cNvPicPr>
          <p:nvPr/>
        </p:nvPicPr>
        <p:blipFill>
          <a:blip r:embed="rId1"/>
          <a:stretch>
            <a:fillRect/>
          </a:stretch>
        </p:blipFill>
        <p:spPr>
          <a:xfrm>
            <a:off x="4396105" y="1871345"/>
            <a:ext cx="7560310" cy="4308475"/>
          </a:xfrm>
          <a:prstGeom prst="rect">
            <a:avLst/>
          </a:prstGeom>
        </p:spPr>
      </p:pic>
      <p:cxnSp>
        <p:nvCxnSpPr>
          <p:cNvPr id="13" name="直接箭头连接符 12"/>
          <p:cNvCxnSpPr/>
          <p:nvPr/>
        </p:nvCxnSpPr>
        <p:spPr>
          <a:xfrm flipH="1" flipV="1">
            <a:off x="3867785" y="2122170"/>
            <a:ext cx="923925" cy="19431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3829050" y="3905250"/>
            <a:ext cx="567055" cy="2349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流程图: 可选过程 13"/>
          <p:cNvSpPr/>
          <p:nvPr/>
        </p:nvSpPr>
        <p:spPr>
          <a:xfrm>
            <a:off x="279400" y="1824990"/>
            <a:ext cx="3277870" cy="199199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点击科室后，此处即显示当前科室下的相关人数的信息，点击</a:t>
            </a:r>
            <a:r>
              <a:rPr lang="en-US" altLang="zh-CN" sz="1600">
                <a:solidFill>
                  <a:schemeClr val="tx1"/>
                </a:solidFill>
              </a:rPr>
              <a:t>“</a:t>
            </a:r>
            <a:r>
              <a:rPr lang="zh-CN" altLang="en-US" sz="1600">
                <a:solidFill>
                  <a:schemeClr val="tx1"/>
                </a:solidFill>
              </a:rPr>
              <a:t>刷新所有诊室</a:t>
            </a:r>
            <a:r>
              <a:rPr lang="en-US" altLang="zh-CN" sz="1600">
                <a:solidFill>
                  <a:schemeClr val="tx1"/>
                </a:solidFill>
              </a:rPr>
              <a:t>”</a:t>
            </a:r>
            <a:r>
              <a:rPr lang="zh-CN" altLang="en-US" sz="1600">
                <a:solidFill>
                  <a:schemeClr val="tx1"/>
                </a:solidFill>
              </a:rPr>
              <a:t>按钮即可刷新当前科室下的所有诊室信息和相关人数信息</a:t>
            </a:r>
            <a:r>
              <a:rPr lang="zh-CN" altLang="en-US" sz="1600">
                <a:solidFill>
                  <a:srgbClr val="FF0000"/>
                </a:solidFill>
              </a:rPr>
              <a:t>。注：每个诊室都会定时刷新获取最新的信息</a:t>
            </a:r>
            <a:endParaRPr lang="zh-CN" altLang="en-US" sz="1600">
              <a:solidFill>
                <a:srgbClr val="FF0000"/>
              </a:solidFill>
            </a:endParaRPr>
          </a:p>
        </p:txBody>
      </p:sp>
      <p:pic>
        <p:nvPicPr>
          <p:cNvPr id="2" name="图片 1"/>
          <p:cNvPicPr>
            <a:picLocks noChangeAspect="1"/>
          </p:cNvPicPr>
          <p:nvPr/>
        </p:nvPicPr>
        <p:blipFill>
          <a:blip r:embed="rId1"/>
          <a:stretch>
            <a:fillRect/>
          </a:stretch>
        </p:blipFill>
        <p:spPr>
          <a:xfrm>
            <a:off x="4216400" y="1663700"/>
            <a:ext cx="7560000" cy="4098937"/>
          </a:xfrm>
          <a:prstGeom prst="rect">
            <a:avLst/>
          </a:prstGeom>
        </p:spPr>
      </p:pic>
      <p:cxnSp>
        <p:nvCxnSpPr>
          <p:cNvPr id="13" name="直接箭头连接符 12"/>
          <p:cNvCxnSpPr>
            <a:endCxn id="14" idx="3"/>
          </p:cNvCxnSpPr>
          <p:nvPr/>
        </p:nvCxnSpPr>
        <p:spPr>
          <a:xfrm flipH="1">
            <a:off x="3557270" y="2143125"/>
            <a:ext cx="1497965" cy="67818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流程图: 可选过程 13"/>
          <p:cNvSpPr/>
          <p:nvPr/>
        </p:nvSpPr>
        <p:spPr>
          <a:xfrm>
            <a:off x="339090" y="2497455"/>
            <a:ext cx="3156585" cy="176339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按规定好的顺序对诊室进行排序，红色的背景代表当前诊室是启用的状态，灰色代表当前诊室是未启用，未启用的诊室不会分配客户进行排队</a:t>
            </a:r>
            <a:endParaRPr lang="zh-CN" altLang="en-US" sz="1600">
              <a:solidFill>
                <a:schemeClr val="tx1"/>
              </a:solidFill>
            </a:endParaRPr>
          </a:p>
        </p:txBody>
      </p:sp>
      <p:sp>
        <p:nvSpPr>
          <p:cNvPr id="6" name="流程图: 可选过程 5"/>
          <p:cNvSpPr/>
          <p:nvPr/>
        </p:nvSpPr>
        <p:spPr>
          <a:xfrm>
            <a:off x="339090" y="5113655"/>
            <a:ext cx="3156585" cy="141224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当前登录医生是否拥有诊室维护权限，拥有则显示设置按钮，可以对当前诊室进行修改性别、楼层等设置，保存即可修改，否则不显示设置按钮</a:t>
            </a:r>
            <a:endParaRPr lang="zh-CN" altLang="en-US" sz="1600">
              <a:solidFill>
                <a:schemeClr val="tx1"/>
              </a:solidFill>
            </a:endParaRPr>
          </a:p>
        </p:txBody>
      </p:sp>
      <p:sp>
        <p:nvSpPr>
          <p:cNvPr id="10" name="流程图: 可选过程 9"/>
          <p:cNvSpPr/>
          <p:nvPr/>
        </p:nvSpPr>
        <p:spPr>
          <a:xfrm>
            <a:off x="8282940" y="5113655"/>
            <a:ext cx="3563620" cy="135509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如果当前诊室存在已过号和憋尿中的客户，此处显示，否则不会显示。点击可以查看当前诊室已过号和憋尿中的客户</a:t>
            </a:r>
            <a:r>
              <a:rPr lang="zh-CN" altLang="en-US" sz="1600">
                <a:solidFill>
                  <a:schemeClr val="tx1"/>
                </a:solidFill>
                <a:sym typeface="+mn-ea"/>
              </a:rPr>
              <a:t>队列</a:t>
            </a:r>
            <a:endParaRPr lang="zh-CN" altLang="en-US" sz="1600">
              <a:solidFill>
                <a:schemeClr val="tx1"/>
              </a:solidFill>
              <a:sym typeface="+mn-ea"/>
            </a:endParaRPr>
          </a:p>
        </p:txBody>
      </p:sp>
      <p:sp>
        <p:nvSpPr>
          <p:cNvPr id="12" name="流程图: 可选过程 11"/>
          <p:cNvSpPr/>
          <p:nvPr/>
        </p:nvSpPr>
        <p:spPr>
          <a:xfrm>
            <a:off x="577215" y="1397635"/>
            <a:ext cx="4303395" cy="52133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1600">
                <a:solidFill>
                  <a:schemeClr val="tx1"/>
                </a:solidFill>
              </a:rPr>
              <a:t>点击</a:t>
            </a:r>
            <a:r>
              <a:rPr lang="en-US" altLang="zh-CN" sz="1600">
                <a:solidFill>
                  <a:schemeClr val="tx1"/>
                </a:solidFill>
              </a:rPr>
              <a:t>“</a:t>
            </a:r>
            <a:r>
              <a:rPr lang="zh-CN" altLang="en-US" sz="1600">
                <a:solidFill>
                  <a:schemeClr val="tx1"/>
                </a:solidFill>
              </a:rPr>
              <a:t>刷新</a:t>
            </a:r>
            <a:r>
              <a:rPr lang="en-US" altLang="zh-CN" sz="1600">
                <a:solidFill>
                  <a:schemeClr val="tx1"/>
                </a:solidFill>
              </a:rPr>
              <a:t>”</a:t>
            </a:r>
            <a:r>
              <a:rPr lang="zh-CN" altLang="en-US" sz="1600">
                <a:solidFill>
                  <a:schemeClr val="tx1"/>
                </a:solidFill>
              </a:rPr>
              <a:t>可以刷新当前诊室的所有信息</a:t>
            </a:r>
            <a:endParaRPr lang="zh-CN" altLang="en-US" sz="1600">
              <a:solidFill>
                <a:schemeClr val="tx1"/>
              </a:solidFill>
            </a:endParaRPr>
          </a:p>
        </p:txBody>
      </p:sp>
      <p:sp>
        <p:nvSpPr>
          <p:cNvPr id="16" name="流程图: 可选过程 15"/>
          <p:cNvSpPr/>
          <p:nvPr/>
        </p:nvSpPr>
        <p:spPr>
          <a:xfrm>
            <a:off x="8282305" y="2628900"/>
            <a:ext cx="3564255" cy="97218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点击转诊可以将未检状态的客户的项目进行批量转到同一科室下的已启用的诊室里</a:t>
            </a:r>
            <a:endParaRPr lang="zh-CN" altLang="en-US" sz="1600">
              <a:solidFill>
                <a:schemeClr val="tx1"/>
              </a:solidFill>
            </a:endParaRPr>
          </a:p>
        </p:txBody>
      </p:sp>
      <p:sp>
        <p:nvSpPr>
          <p:cNvPr id="18" name="流程图: 可选过程 17"/>
          <p:cNvSpPr/>
          <p:nvPr/>
        </p:nvSpPr>
        <p:spPr>
          <a:xfrm>
            <a:off x="5433695" y="1397000"/>
            <a:ext cx="6307455" cy="56515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未检：代表正在排号中的客户；已检：代表已经检查完当前项目的客户。可以进行切换查询相对应状态的客户项目队列和人数</a:t>
            </a:r>
            <a:endParaRPr lang="zh-CN" altLang="en-US" sz="1600">
              <a:solidFill>
                <a:schemeClr val="tx1"/>
              </a:solidFill>
            </a:endParaRPr>
          </a:p>
        </p:txBody>
      </p:sp>
      <p:sp>
        <p:nvSpPr>
          <p:cNvPr id="24" name="流程图: 可选过程 23"/>
          <p:cNvSpPr/>
          <p:nvPr/>
        </p:nvSpPr>
        <p:spPr>
          <a:xfrm>
            <a:off x="8282305" y="3756660"/>
            <a:ext cx="3564890" cy="113347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未检：代表分配到当前诊室的客户；</a:t>
            </a:r>
            <a:endParaRPr lang="zh-CN" altLang="en-US" sz="1600">
              <a:solidFill>
                <a:schemeClr val="tx1"/>
              </a:solidFill>
            </a:endParaRPr>
          </a:p>
          <a:p>
            <a:pPr algn="l"/>
            <a:r>
              <a:rPr lang="zh-CN" altLang="en-US" sz="1600">
                <a:solidFill>
                  <a:schemeClr val="tx1"/>
                </a:solidFill>
              </a:rPr>
              <a:t>未检</a:t>
            </a:r>
            <a:r>
              <a:rPr lang="en-US" altLang="zh-CN" sz="1600">
                <a:solidFill>
                  <a:schemeClr val="tx1"/>
                </a:solidFill>
              </a:rPr>
              <a:t>(</a:t>
            </a:r>
            <a:r>
              <a:rPr lang="zh-CN" altLang="en-US" sz="1600">
                <a:solidFill>
                  <a:schemeClr val="tx1"/>
                </a:solidFill>
              </a:rPr>
              <a:t>转</a:t>
            </a:r>
            <a:r>
              <a:rPr lang="en-US" altLang="zh-CN" sz="1600">
                <a:solidFill>
                  <a:schemeClr val="tx1"/>
                </a:solidFill>
              </a:rPr>
              <a:t>)</a:t>
            </a:r>
            <a:r>
              <a:rPr lang="zh-CN" altLang="en-US" sz="1600">
                <a:solidFill>
                  <a:schemeClr val="tx1"/>
                </a:solidFill>
              </a:rPr>
              <a:t>：代表其它诊室转诊的客户；未检</a:t>
            </a:r>
            <a:r>
              <a:rPr lang="en-US" altLang="zh-CN" sz="1600">
                <a:solidFill>
                  <a:schemeClr val="tx1"/>
                </a:solidFill>
              </a:rPr>
              <a:t>(</a:t>
            </a:r>
            <a:r>
              <a:rPr lang="zh-CN" altLang="en-US" sz="1600">
                <a:solidFill>
                  <a:schemeClr val="tx1"/>
                </a:solidFill>
              </a:rPr>
              <a:t>过</a:t>
            </a:r>
            <a:r>
              <a:rPr lang="en-US" altLang="zh-CN" sz="1600">
                <a:solidFill>
                  <a:schemeClr val="tx1"/>
                </a:solidFill>
              </a:rPr>
              <a:t>)</a:t>
            </a:r>
            <a:r>
              <a:rPr lang="zh-CN" altLang="en-US" sz="1600">
                <a:solidFill>
                  <a:schemeClr val="tx1"/>
                </a:solidFill>
              </a:rPr>
              <a:t>：代表过号归队的客户；</a:t>
            </a:r>
            <a:endParaRPr lang="zh-CN" altLang="en-US" sz="1600">
              <a:solidFill>
                <a:schemeClr val="tx1"/>
              </a:solidFill>
            </a:endParaRPr>
          </a:p>
          <a:p>
            <a:pPr algn="l"/>
            <a:r>
              <a:rPr lang="zh-CN" altLang="en-US" sz="1600">
                <a:solidFill>
                  <a:schemeClr val="tx1"/>
                </a:solidFill>
              </a:rPr>
              <a:t>未检</a:t>
            </a:r>
            <a:r>
              <a:rPr lang="en-US" altLang="zh-CN" sz="1600">
                <a:solidFill>
                  <a:schemeClr val="tx1"/>
                </a:solidFill>
              </a:rPr>
              <a:t>(</a:t>
            </a:r>
            <a:r>
              <a:rPr lang="zh-CN" altLang="en-US" sz="1600">
                <a:solidFill>
                  <a:schemeClr val="tx1"/>
                </a:solidFill>
              </a:rPr>
              <a:t>尿</a:t>
            </a:r>
            <a:r>
              <a:rPr lang="en-US" altLang="zh-CN" sz="1600">
                <a:solidFill>
                  <a:schemeClr val="tx1"/>
                </a:solidFill>
              </a:rPr>
              <a:t>)</a:t>
            </a:r>
            <a:r>
              <a:rPr lang="zh-CN" altLang="en-US" sz="1600">
                <a:solidFill>
                  <a:schemeClr val="tx1"/>
                </a:solidFill>
              </a:rPr>
              <a:t>：代表憋尿归队的客户。</a:t>
            </a:r>
            <a:endParaRPr lang="zh-CN" altLang="en-US" sz="1600">
              <a:solidFill>
                <a:schemeClr val="tx1"/>
              </a:solidFill>
            </a:endParaRPr>
          </a:p>
        </p:txBody>
      </p:sp>
      <p:pic>
        <p:nvPicPr>
          <p:cNvPr id="2" name="图片 1"/>
          <p:cNvPicPr>
            <a:picLocks noChangeAspect="1"/>
          </p:cNvPicPr>
          <p:nvPr/>
        </p:nvPicPr>
        <p:blipFill>
          <a:blip r:embed="rId1"/>
          <a:stretch>
            <a:fillRect/>
          </a:stretch>
        </p:blipFill>
        <p:spPr>
          <a:xfrm>
            <a:off x="4619625" y="2392045"/>
            <a:ext cx="3162300" cy="4219575"/>
          </a:xfrm>
          <a:prstGeom prst="rect">
            <a:avLst/>
          </a:prstGeom>
        </p:spPr>
      </p:pic>
      <p:cxnSp>
        <p:nvCxnSpPr>
          <p:cNvPr id="15" name="直接箭头连接符 14"/>
          <p:cNvCxnSpPr/>
          <p:nvPr/>
        </p:nvCxnSpPr>
        <p:spPr>
          <a:xfrm flipH="1" flipV="1">
            <a:off x="4799330" y="1943100"/>
            <a:ext cx="412750" cy="83185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3498850" y="2828925"/>
            <a:ext cx="1205230" cy="45339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7657465" y="2853055"/>
            <a:ext cx="610870" cy="19748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24" idx="1"/>
          </p:cNvCxnSpPr>
          <p:nvPr/>
        </p:nvCxnSpPr>
        <p:spPr>
          <a:xfrm>
            <a:off x="7408545" y="3677285"/>
            <a:ext cx="873760" cy="64643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0" idx="1"/>
          </p:cNvCxnSpPr>
          <p:nvPr/>
        </p:nvCxnSpPr>
        <p:spPr>
          <a:xfrm flipV="1">
            <a:off x="7446645" y="5791200"/>
            <a:ext cx="836295" cy="58928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6" idx="3"/>
          </p:cNvCxnSpPr>
          <p:nvPr/>
        </p:nvCxnSpPr>
        <p:spPr>
          <a:xfrm flipH="1" flipV="1">
            <a:off x="3495675" y="5819775"/>
            <a:ext cx="1190625" cy="61785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6181090" y="1981200"/>
            <a:ext cx="487045" cy="72771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825625"/>
            <a:ext cx="1899285" cy="547370"/>
          </a:xfrm>
        </p:spPr>
        <p:txBody>
          <a:bodyPr/>
          <a:p>
            <a:r>
              <a:rPr lang="zh-CN" altLang="en-US"/>
              <a:t>诊室配置</a:t>
            </a:r>
            <a:endParaRPr lang="zh-CN" altLang="en-US"/>
          </a:p>
        </p:txBody>
      </p:sp>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0264" y="55448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0" name="图片 99"/>
          <p:cNvPicPr/>
          <p:nvPr/>
        </p:nvPicPr>
        <p:blipFill>
          <a:blip r:embed="rId1"/>
          <a:stretch>
            <a:fillRect/>
          </a:stretch>
        </p:blipFill>
        <p:spPr>
          <a:xfrm>
            <a:off x="5495925" y="-1145540"/>
            <a:ext cx="1200150" cy="495300"/>
          </a:xfrm>
          <a:prstGeom prst="rect">
            <a:avLst/>
          </a:prstGeom>
          <a:noFill/>
          <a:ln w="9525">
            <a:noFill/>
          </a:ln>
        </p:spPr>
      </p:pic>
      <p:pic>
        <p:nvPicPr>
          <p:cNvPr id="101" name="图片 100"/>
          <p:cNvPicPr/>
          <p:nvPr/>
        </p:nvPicPr>
        <p:blipFill>
          <a:blip r:embed="rId2"/>
          <a:stretch>
            <a:fillRect/>
          </a:stretch>
        </p:blipFill>
        <p:spPr>
          <a:xfrm>
            <a:off x="5495925" y="-650240"/>
            <a:ext cx="2495550" cy="161925"/>
          </a:xfrm>
          <a:prstGeom prst="rect">
            <a:avLst/>
          </a:prstGeom>
          <a:noFill/>
          <a:ln w="9525">
            <a:noFill/>
          </a:ln>
        </p:spPr>
      </p:pic>
      <p:pic>
        <p:nvPicPr>
          <p:cNvPr id="112" name="图片 111"/>
          <p:cNvPicPr/>
          <p:nvPr/>
        </p:nvPicPr>
        <p:blipFill>
          <a:blip r:embed="rId3"/>
          <a:stretch>
            <a:fillRect/>
          </a:stretch>
        </p:blipFill>
        <p:spPr>
          <a:xfrm>
            <a:off x="2921000" y="1767840"/>
            <a:ext cx="3775075" cy="3987800"/>
          </a:xfrm>
          <a:prstGeom prst="rect">
            <a:avLst/>
          </a:prstGeom>
          <a:noFill/>
          <a:ln w="9525">
            <a:noFill/>
          </a:ln>
        </p:spPr>
      </p:pic>
      <p:sp>
        <p:nvSpPr>
          <p:cNvPr id="113" name="文本框 112"/>
          <p:cNvSpPr txBox="1"/>
          <p:nvPr/>
        </p:nvSpPr>
        <p:spPr>
          <a:xfrm>
            <a:off x="5495925" y="7750810"/>
            <a:ext cx="5080000" cy="252730"/>
          </a:xfrm>
          <a:prstGeom prst="rect">
            <a:avLst/>
          </a:prstGeom>
          <a:noFill/>
          <a:ln w="9525">
            <a:noFill/>
          </a:ln>
        </p:spPr>
        <p:txBody>
          <a:bodyPr>
            <a:spAutoFit/>
          </a:bodyPr>
          <a:p>
            <a:pPr indent="0"/>
            <a:r>
              <a:rPr lang="en-US" sz="1050" b="0">
                <a:latin typeface="Calibri" panose="020F0502020204030204" pitchFamily="34" charset="0"/>
                <a:ea typeface="宋体" panose="02010600030101010101" pitchFamily="2" charset="-122"/>
                <a:cs typeface="Times New Roman" panose="02020603050405020304" charset="0"/>
              </a:rPr>
              <a:t> </a:t>
            </a:r>
            <a:endParaRPr lang="zh-CN" altLang="en-US"/>
          </a:p>
        </p:txBody>
      </p:sp>
      <p:sp>
        <p:nvSpPr>
          <p:cNvPr id="16" name="流程图: 可选过程 15"/>
          <p:cNvSpPr/>
          <p:nvPr/>
        </p:nvSpPr>
        <p:spPr>
          <a:xfrm>
            <a:off x="7680325" y="2769235"/>
            <a:ext cx="4129405" cy="85661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“只可手工分配”，若勾上，该诊室将不再接受分配客户</a:t>
            </a:r>
            <a:endParaRPr lang="zh-CN" altLang="en-US" sz="1600">
              <a:solidFill>
                <a:schemeClr val="tx1"/>
              </a:solidFill>
            </a:endParaRPr>
          </a:p>
        </p:txBody>
      </p:sp>
      <p:sp>
        <p:nvSpPr>
          <p:cNvPr id="4" name="流程图: 可选过程 3"/>
          <p:cNvSpPr/>
          <p:nvPr/>
        </p:nvSpPr>
        <p:spPr>
          <a:xfrm>
            <a:off x="7679690" y="1812925"/>
            <a:ext cx="4129405" cy="80899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根据诊室情况设置性别，例如：设置“男”，只分配男性客户进该诊室</a:t>
            </a:r>
            <a:endParaRPr lang="zh-CN" altLang="en-US" sz="1600">
              <a:solidFill>
                <a:schemeClr val="tx1"/>
              </a:solidFill>
            </a:endParaRPr>
          </a:p>
        </p:txBody>
      </p:sp>
      <p:sp>
        <p:nvSpPr>
          <p:cNvPr id="5" name="流程图: 可选过程 4"/>
          <p:cNvSpPr/>
          <p:nvPr/>
        </p:nvSpPr>
        <p:spPr>
          <a:xfrm>
            <a:off x="7680325" y="3818255"/>
            <a:ext cx="4129405" cy="80010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若勾上，代表该诊室启用，可进行客户分配；若不启用，将√去掉即不启用</a:t>
            </a:r>
            <a:endParaRPr lang="zh-CN" altLang="en-US" sz="1600">
              <a:solidFill>
                <a:schemeClr val="tx1"/>
              </a:solidFill>
            </a:endParaRPr>
          </a:p>
        </p:txBody>
      </p:sp>
      <p:sp>
        <p:nvSpPr>
          <p:cNvPr id="6" name="流程图: 可选过程 5"/>
          <p:cNvSpPr/>
          <p:nvPr/>
        </p:nvSpPr>
        <p:spPr>
          <a:xfrm>
            <a:off x="7612380" y="5814695"/>
            <a:ext cx="4130040" cy="55118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根据诊室情况设置楼层</a:t>
            </a:r>
            <a:endParaRPr lang="zh-CN" altLang="en-US" sz="1600">
              <a:solidFill>
                <a:schemeClr val="tx1"/>
              </a:solidFill>
            </a:endParaRPr>
          </a:p>
        </p:txBody>
      </p:sp>
      <p:cxnSp>
        <p:nvCxnSpPr>
          <p:cNvPr id="20" name="直接箭头连接符 19"/>
          <p:cNvCxnSpPr>
            <a:endCxn id="4" idx="1"/>
          </p:cNvCxnSpPr>
          <p:nvPr/>
        </p:nvCxnSpPr>
        <p:spPr>
          <a:xfrm flipV="1">
            <a:off x="3354070" y="2217420"/>
            <a:ext cx="4325620" cy="283273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16" idx="1"/>
          </p:cNvCxnSpPr>
          <p:nvPr/>
        </p:nvCxnSpPr>
        <p:spPr>
          <a:xfrm flipV="1">
            <a:off x="5443220" y="3197860"/>
            <a:ext cx="2237105" cy="186182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5" idx="1"/>
          </p:cNvCxnSpPr>
          <p:nvPr/>
        </p:nvCxnSpPr>
        <p:spPr>
          <a:xfrm flipV="1">
            <a:off x="5491480" y="4218305"/>
            <a:ext cx="2188845" cy="110045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6" idx="1"/>
          </p:cNvCxnSpPr>
          <p:nvPr/>
        </p:nvCxnSpPr>
        <p:spPr>
          <a:xfrm>
            <a:off x="3478530" y="5356860"/>
            <a:ext cx="4133850" cy="73342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0264" y="55448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流程图: 可选过程 9"/>
          <p:cNvSpPr/>
          <p:nvPr/>
        </p:nvSpPr>
        <p:spPr>
          <a:xfrm>
            <a:off x="8456930" y="4342130"/>
            <a:ext cx="3311525" cy="125984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点击后可以查看憋尿中和过号客户的队列信息，再次点击即可隐藏，双击客户可以进行相应的归队操作</a:t>
            </a:r>
            <a:endParaRPr lang="zh-CN" altLang="en-US" sz="1600">
              <a:solidFill>
                <a:schemeClr val="tx1"/>
              </a:solidFill>
            </a:endParaRPr>
          </a:p>
        </p:txBody>
      </p:sp>
      <p:pic>
        <p:nvPicPr>
          <p:cNvPr id="2" name="图片 1"/>
          <p:cNvPicPr>
            <a:picLocks noChangeAspect="1"/>
          </p:cNvPicPr>
          <p:nvPr/>
        </p:nvPicPr>
        <p:blipFill>
          <a:blip r:embed="rId1"/>
          <a:stretch>
            <a:fillRect/>
          </a:stretch>
        </p:blipFill>
        <p:spPr>
          <a:xfrm>
            <a:off x="3997960" y="1717040"/>
            <a:ext cx="3162300" cy="4248150"/>
          </a:xfrm>
          <a:prstGeom prst="rect">
            <a:avLst/>
          </a:prstGeom>
        </p:spPr>
      </p:pic>
      <p:cxnSp>
        <p:nvCxnSpPr>
          <p:cNvPr id="11" name="直接箭头连接符 10"/>
          <p:cNvCxnSpPr/>
          <p:nvPr/>
        </p:nvCxnSpPr>
        <p:spPr>
          <a:xfrm flipV="1">
            <a:off x="7129145" y="4895850"/>
            <a:ext cx="1327785" cy="91567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838200" y="1825625"/>
            <a:ext cx="2454910" cy="547370"/>
          </a:xfrm>
        </p:spPr>
        <p:txBody>
          <a:bodyPr>
            <a:normAutofit fontScale="80000"/>
          </a:bodyPr>
          <a:p>
            <a:pPr algn="l">
              <a:buClrTx/>
              <a:buSzTx/>
            </a:pPr>
            <a:r>
              <a:rPr lang="zh-CN" altLang="en-US"/>
              <a:t>过号、憋尿归队</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84864" y="418745"/>
            <a:ext cx="800597" cy="853392"/>
            <a:chOff x="484864" y="418745"/>
            <a:chExt cx="800597" cy="853392"/>
          </a:xfrm>
        </p:grpSpPr>
        <p:grpSp>
          <p:nvGrpSpPr>
            <p:cNvPr id="40" name="组合 39"/>
            <p:cNvGrpSpPr/>
            <p:nvPr/>
          </p:nvGrpSpPr>
          <p:grpSpPr>
            <a:xfrm>
              <a:off x="484864" y="418745"/>
              <a:ext cx="800597" cy="853392"/>
              <a:chOff x="3835400" y="1789113"/>
              <a:chExt cx="1468438" cy="1565275"/>
            </a:xfrm>
          </p:grpSpPr>
          <p:sp>
            <p:nvSpPr>
              <p:cNvPr id="43"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57" name="矩形 259"/>
            <p:cNvSpPr>
              <a:spLocks noChangeArrowheads="1"/>
            </p:cNvSpPr>
            <p:nvPr/>
          </p:nvSpPr>
          <p:spPr bwMode="auto">
            <a:xfrm>
              <a:off x="556702" y="568442"/>
              <a:ext cx="7112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bg1"/>
                  </a:solidFill>
                  <a:latin typeface="Impact" panose="020B0806030902050204" pitchFamily="34" charset="0"/>
                  <a:cs typeface="Arial" panose="020B0604020202020204" pitchFamily="34" charset="0"/>
                </a:rPr>
                <a:t>01</a:t>
              </a:r>
              <a:endParaRPr lang="zh-CN" altLang="en-US" sz="1800" dirty="0">
                <a:solidFill>
                  <a:schemeClr val="bg1"/>
                </a:solidFill>
                <a:latin typeface="Impact" panose="020B0806030902050204" pitchFamily="34" charset="0"/>
                <a:cs typeface="Arial" panose="020B0604020202020204" pitchFamily="34" charset="0"/>
              </a:endParaRPr>
            </a:p>
          </p:txBody>
        </p:sp>
      </p:grpSp>
      <p:sp>
        <p:nvSpPr>
          <p:cNvPr id="59" name="矩形 58"/>
          <p:cNvSpPr/>
          <p:nvPr/>
        </p:nvSpPr>
        <p:spPr>
          <a:xfrm>
            <a:off x="1488519" y="563374"/>
            <a:ext cx="2214880" cy="583565"/>
          </a:xfrm>
          <a:prstGeom prst="rect">
            <a:avLst/>
          </a:prstGeom>
        </p:spPr>
        <p:txBody>
          <a:bodyPr wrap="none">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护士分诊台</a:t>
            </a:r>
            <a:endParaRPr 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4453890" y="2659380"/>
            <a:ext cx="6323330" cy="3763010"/>
          </a:xfrm>
          <a:prstGeom prst="rect">
            <a:avLst/>
          </a:prstGeom>
        </p:spPr>
      </p:pic>
      <p:sp>
        <p:nvSpPr>
          <p:cNvPr id="10" name="流程图: 可选过程 9"/>
          <p:cNvSpPr/>
          <p:nvPr/>
        </p:nvSpPr>
        <p:spPr>
          <a:xfrm>
            <a:off x="309245" y="1727835"/>
            <a:ext cx="3627120" cy="76517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点击</a:t>
            </a:r>
            <a:r>
              <a:rPr lang="en-US" altLang="zh-CN" sz="1600">
                <a:solidFill>
                  <a:schemeClr val="tx1"/>
                </a:solidFill>
              </a:rPr>
              <a:t>“</a:t>
            </a:r>
            <a:r>
              <a:rPr lang="zh-CN" altLang="en-US" sz="1600">
                <a:solidFill>
                  <a:schemeClr val="tx1"/>
                </a:solidFill>
              </a:rPr>
              <a:t>转诊</a:t>
            </a:r>
            <a:r>
              <a:rPr lang="en-US" altLang="zh-CN" sz="1600">
                <a:solidFill>
                  <a:schemeClr val="tx1"/>
                </a:solidFill>
              </a:rPr>
              <a:t>”</a:t>
            </a:r>
            <a:r>
              <a:rPr lang="zh-CN" altLang="en-US" sz="1600">
                <a:solidFill>
                  <a:schemeClr val="tx1"/>
                </a:solidFill>
              </a:rPr>
              <a:t>后打开批量转诊确认窗口，只能对属于未检状态的客户进行转诊</a:t>
            </a:r>
            <a:endParaRPr lang="zh-CN" altLang="en-US" sz="1600">
              <a:solidFill>
                <a:schemeClr val="tx1"/>
              </a:solidFill>
            </a:endParaRPr>
          </a:p>
        </p:txBody>
      </p:sp>
      <p:sp>
        <p:nvSpPr>
          <p:cNvPr id="3" name="流程图: 可选过程 2"/>
          <p:cNvSpPr/>
          <p:nvPr/>
        </p:nvSpPr>
        <p:spPr>
          <a:xfrm>
            <a:off x="4371340" y="1727835"/>
            <a:ext cx="2786380" cy="765175"/>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选中需要转诊的客户，然后点击信息确认</a:t>
            </a:r>
            <a:endParaRPr lang="zh-CN" altLang="en-US" sz="1600">
              <a:solidFill>
                <a:schemeClr val="tx1"/>
              </a:solidFill>
            </a:endParaRPr>
          </a:p>
        </p:txBody>
      </p:sp>
      <p:cxnSp>
        <p:nvCxnSpPr>
          <p:cNvPr id="4" name="直接箭头连接符 3"/>
          <p:cNvCxnSpPr>
            <a:endCxn id="3" idx="2"/>
          </p:cNvCxnSpPr>
          <p:nvPr/>
        </p:nvCxnSpPr>
        <p:spPr>
          <a:xfrm flipV="1">
            <a:off x="5055870" y="2493010"/>
            <a:ext cx="708660" cy="49720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流程图: 可选过程 4"/>
          <p:cNvSpPr/>
          <p:nvPr/>
        </p:nvSpPr>
        <p:spPr>
          <a:xfrm>
            <a:off x="7480935" y="1727200"/>
            <a:ext cx="4404360" cy="765810"/>
          </a:xfrm>
          <a:prstGeom prst="flowChartAlternateProcess">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l"/>
            <a:r>
              <a:rPr lang="zh-CN" altLang="en-US" sz="1600">
                <a:solidFill>
                  <a:schemeClr val="tx1"/>
                </a:solidFill>
              </a:rPr>
              <a:t>选中诊室下拉中需要转诊到的诊室，</a:t>
            </a:r>
            <a:r>
              <a:rPr lang="zh-CN" altLang="en-US" sz="1600">
                <a:solidFill>
                  <a:schemeClr val="tx1"/>
                </a:solidFill>
                <a:sym typeface="+mn-ea"/>
              </a:rPr>
              <a:t>点击</a:t>
            </a:r>
            <a:r>
              <a:rPr lang="en-US" altLang="zh-CN" sz="1600">
                <a:solidFill>
                  <a:schemeClr val="tx1"/>
                </a:solidFill>
                <a:sym typeface="+mn-ea"/>
              </a:rPr>
              <a:t>“</a:t>
            </a:r>
            <a:r>
              <a:rPr lang="zh-CN" altLang="en-US" sz="1600">
                <a:solidFill>
                  <a:schemeClr val="tx1"/>
                </a:solidFill>
                <a:sym typeface="+mn-ea"/>
              </a:rPr>
              <a:t>确认转诊</a:t>
            </a:r>
            <a:r>
              <a:rPr lang="en-US" altLang="zh-CN" sz="1600">
                <a:solidFill>
                  <a:schemeClr val="tx1"/>
                </a:solidFill>
                <a:sym typeface="+mn-ea"/>
              </a:rPr>
              <a:t>”</a:t>
            </a:r>
            <a:r>
              <a:rPr lang="zh-CN" altLang="en-US" sz="1600">
                <a:solidFill>
                  <a:schemeClr val="tx1"/>
                </a:solidFill>
                <a:sym typeface="+mn-ea"/>
              </a:rPr>
              <a:t>即可。</a:t>
            </a:r>
            <a:r>
              <a:rPr lang="zh-CN" altLang="en-US" sz="1600">
                <a:solidFill>
                  <a:schemeClr val="tx1"/>
                </a:solidFill>
              </a:rPr>
              <a:t>转诊规则根据配置的规则进行排队：固定在前、固定在队末、间隔插队</a:t>
            </a:r>
            <a:endParaRPr lang="zh-CN" altLang="en-US" sz="1600">
              <a:solidFill>
                <a:schemeClr val="tx1"/>
              </a:solidFill>
            </a:endParaRPr>
          </a:p>
        </p:txBody>
      </p:sp>
      <p:cxnSp>
        <p:nvCxnSpPr>
          <p:cNvPr id="6" name="直接箭头连接符 5"/>
          <p:cNvCxnSpPr/>
          <p:nvPr/>
        </p:nvCxnSpPr>
        <p:spPr>
          <a:xfrm flipV="1">
            <a:off x="7533005" y="2409825"/>
            <a:ext cx="1933575" cy="3165475"/>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a:stretch>
            <a:fillRect/>
          </a:stretch>
        </p:blipFill>
        <p:spPr>
          <a:xfrm>
            <a:off x="679450" y="2659380"/>
            <a:ext cx="2886075" cy="3851275"/>
          </a:xfrm>
          <a:prstGeom prst="rect">
            <a:avLst/>
          </a:prstGeom>
        </p:spPr>
      </p:pic>
      <p:cxnSp>
        <p:nvCxnSpPr>
          <p:cNvPr id="11" name="直接箭头连接符 10"/>
          <p:cNvCxnSpPr/>
          <p:nvPr/>
        </p:nvCxnSpPr>
        <p:spPr>
          <a:xfrm flipH="1" flipV="1">
            <a:off x="2799080" y="2381250"/>
            <a:ext cx="571500" cy="609600"/>
          </a:xfrm>
          <a:prstGeom prst="straightConnector1">
            <a:avLst/>
          </a:prstGeom>
          <a:ln w="38100"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772660" y="3170555"/>
            <a:ext cx="197485" cy="309245"/>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775450" y="5278120"/>
            <a:ext cx="125095" cy="162560"/>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idx="1"/>
          </p:nvPr>
        </p:nvSpPr>
        <p:spPr>
          <a:xfrm>
            <a:off x="4320540" y="715010"/>
            <a:ext cx="2454910" cy="547370"/>
          </a:xfrm>
        </p:spPr>
        <p:txBody>
          <a:bodyPr>
            <a:normAutofit/>
          </a:bodyPr>
          <a:p>
            <a:pPr algn="l">
              <a:buClrTx/>
              <a:buSzTx/>
            </a:pPr>
            <a:r>
              <a:rPr lang="zh-CN" altLang="en-US"/>
              <a:t>转诊</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0-#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iterate type="lt">
                                    <p:tmPct val="5625"/>
                                  </p:iterate>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ags/tag1.xml><?xml version="1.0" encoding="utf-8"?>
<p:tagLst xmlns:p="http://schemas.openxmlformats.org/presentationml/2006/main">
  <p:tag name="MH" val="20161022203400"/>
  <p:tag name="MH_LIBRARY" val="GRAPHIC"/>
  <p:tag name="MH_TYPE" val="SubTitle"/>
  <p:tag name="MH_ORDER" val="1"/>
</p:tagLst>
</file>

<file path=ppt/tags/tag2.xml><?xml version="1.0" encoding="utf-8"?>
<p:tagLst xmlns:p="http://schemas.openxmlformats.org/presentationml/2006/main">
  <p:tag name="MH" val="20161022203400"/>
  <p:tag name="MH_LIBRARY" val="GRAPHIC"/>
  <p:tag name="MH_TYPE" val="Other"/>
  <p:tag name="MH_ORDER" val="1"/>
</p:tagLst>
</file>

<file path=ppt/tags/tag3.xml><?xml version="1.0" encoding="utf-8"?>
<p:tagLst xmlns:p="http://schemas.openxmlformats.org/presentationml/2006/main">
  <p:tag name="MH" val="20161022203400"/>
  <p:tag name="MH_LIBRARY" val="GRAPHIC"/>
  <p:tag name="MH_TYPE" val="SubTitle"/>
  <p:tag name="MH_ORDER" val="2"/>
</p:tagLst>
</file>

<file path=ppt/tags/tag4.xml><?xml version="1.0" encoding="utf-8"?>
<p:tagLst xmlns:p="http://schemas.openxmlformats.org/presentationml/2006/main">
  <p:tag name="MH" val="20161022203400"/>
  <p:tag name="MH_LIBRARY" val="GRAPHIC"/>
  <p:tag name="MH_TYPE" val="Other"/>
  <p:tag name="MH_ORDER" val="2"/>
</p:tagLst>
</file>

<file path=ppt/tags/tag5.xml><?xml version="1.0" encoding="utf-8"?>
<p:tagLst xmlns:p="http://schemas.openxmlformats.org/presentationml/2006/main">
  <p:tag name="MH" val="20161022204031"/>
  <p:tag name="MH_LIBRARY" val="GRAPHIC"/>
  <p:tag name="MH_ORDER" val="Straight Connector 6"/>
</p:tagLst>
</file>

<file path=ppt/tags/tag6.xml><?xml version="1.0" encoding="utf-8"?>
<p:tagLst xmlns:p="http://schemas.openxmlformats.org/presentationml/2006/main">
  <p:tag name="MH" val="20161022204031"/>
  <p:tag name="MH_LIBRARY" val="GRAPHIC"/>
  <p:tag name="MH_ORDER" val="Straight Connector 6"/>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2195</Words>
  <Application>WPS 演示</Application>
  <PresentationFormat>宽屏</PresentationFormat>
  <Paragraphs>233</Paragraphs>
  <Slides>20</Slides>
  <Notes>30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Impact</vt:lpstr>
      <vt:lpstr>微软雅黑</vt:lpstr>
      <vt:lpstr>方正正粗黑简体</vt:lpstr>
      <vt:lpstr>黑体</vt:lpstr>
      <vt:lpstr>Calibri</vt:lpstr>
      <vt:lpstr>Segoe UI</vt:lpstr>
      <vt:lpstr>Times New Roman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##智</cp:lastModifiedBy>
  <cp:revision>273</cp:revision>
  <dcterms:created xsi:type="dcterms:W3CDTF">2019-07-14T05:36:00Z</dcterms:created>
  <dcterms:modified xsi:type="dcterms:W3CDTF">2021-05-13T03:32:05Z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F96EF9D5514349589D6396D58E24578C</vt:lpwstr>
  </property>
</Properties>
</file>